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676" r:id="rId2"/>
    <p:sldId id="677" r:id="rId3"/>
    <p:sldId id="671" r:id="rId4"/>
    <p:sldId id="412" r:id="rId5"/>
    <p:sldId id="437" r:id="rId6"/>
    <p:sldId id="8481" r:id="rId7"/>
    <p:sldId id="419" r:id="rId8"/>
    <p:sldId id="451" r:id="rId9"/>
    <p:sldId id="661" r:id="rId10"/>
    <p:sldId id="664" r:id="rId11"/>
    <p:sldId id="694" r:id="rId12"/>
    <p:sldId id="8488" r:id="rId13"/>
    <p:sldId id="585" r:id="rId14"/>
    <p:sldId id="476" r:id="rId15"/>
    <p:sldId id="685" r:id="rId16"/>
    <p:sldId id="8485" r:id="rId17"/>
    <p:sldId id="667" r:id="rId18"/>
    <p:sldId id="597" r:id="rId19"/>
    <p:sldId id="599" r:id="rId20"/>
    <p:sldId id="598" r:id="rId21"/>
    <p:sldId id="618" r:id="rId22"/>
    <p:sldId id="643" r:id="rId23"/>
    <p:sldId id="418" r:id="rId24"/>
    <p:sldId id="657" r:id="rId25"/>
    <p:sldId id="658" r:id="rId26"/>
    <p:sldId id="600" r:id="rId27"/>
    <p:sldId id="8489" r:id="rId28"/>
    <p:sldId id="640" r:id="rId29"/>
    <p:sldId id="675" r:id="rId30"/>
    <p:sldId id="601" r:id="rId31"/>
    <p:sldId id="700" r:id="rId32"/>
    <p:sldId id="662" r:id="rId33"/>
    <p:sldId id="646" r:id="rId34"/>
    <p:sldId id="666" r:id="rId35"/>
    <p:sldId id="481" r:id="rId36"/>
    <p:sldId id="576" r:id="rId37"/>
    <p:sldId id="8491" r:id="rId38"/>
    <p:sldId id="8492" r:id="rId39"/>
    <p:sldId id="699" r:id="rId40"/>
    <p:sldId id="8493" r:id="rId41"/>
    <p:sldId id="689" r:id="rId42"/>
    <p:sldId id="682" r:id="rId43"/>
    <p:sldId id="8494" r:id="rId44"/>
    <p:sldId id="8521" r:id="rId45"/>
    <p:sldId id="8544" r:id="rId46"/>
    <p:sldId id="8561" r:id="rId47"/>
    <p:sldId id="8565" r:id="rId48"/>
    <p:sldId id="486" r:id="rId49"/>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77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542192-A1BC-4AA0-B212-203946868DC3}" type="datetimeFigureOut">
              <a:rPr lang="zh-TW" altLang="en-US" smtClean="0"/>
              <a:t>2023/5/17</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1AD820-F1AC-472C-8C87-BE6448F52C21}" type="slidenum">
              <a:rPr lang="zh-TW" altLang="en-US" smtClean="0"/>
              <a:t>‹#›</a:t>
            </a:fld>
            <a:endParaRPr lang="zh-TW" altLang="en-US"/>
          </a:p>
        </p:txBody>
      </p:sp>
    </p:spTree>
    <p:extLst>
      <p:ext uri="{BB962C8B-B14F-4D97-AF65-F5344CB8AC3E}">
        <p14:creationId xmlns:p14="http://schemas.microsoft.com/office/powerpoint/2010/main" val="655771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951ED27-ECF3-4CF6-BBBC-A39B0958FB9D}" type="slidenum">
              <a:rPr lang="zh-TW" altLang="en-US" smtClean="0"/>
              <a:t>1</a:t>
            </a:fld>
            <a:endParaRPr lang="zh-TW" altLang="en-US"/>
          </a:p>
        </p:txBody>
      </p:sp>
    </p:spTree>
    <p:extLst>
      <p:ext uri="{BB962C8B-B14F-4D97-AF65-F5344CB8AC3E}">
        <p14:creationId xmlns:p14="http://schemas.microsoft.com/office/powerpoint/2010/main" val="362709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3463FDB-6C92-4565-B464-530FAC5C8E26}"/>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34DDD1E0-0411-4C8D-AF0E-476EF5D0C7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35726B9E-21C3-414E-B0B5-16D01956B818}"/>
              </a:ext>
            </a:extLst>
          </p:cNvPr>
          <p:cNvSpPr>
            <a:spLocks noGrp="1"/>
          </p:cNvSpPr>
          <p:nvPr>
            <p:ph type="dt" sz="half" idx="10"/>
          </p:nvPr>
        </p:nvSpPr>
        <p:spPr/>
        <p:txBody>
          <a:bodyPr/>
          <a:lstStyle/>
          <a:p>
            <a:fld id="{26204526-2B7A-4B46-A8C7-5D763B00280A}" type="datetimeFigureOut">
              <a:rPr lang="zh-TW" altLang="en-US" smtClean="0"/>
              <a:t>2023/5/17</a:t>
            </a:fld>
            <a:endParaRPr lang="zh-TW" altLang="en-US"/>
          </a:p>
        </p:txBody>
      </p:sp>
      <p:sp>
        <p:nvSpPr>
          <p:cNvPr id="5" name="頁尾版面配置區 4">
            <a:extLst>
              <a:ext uri="{FF2B5EF4-FFF2-40B4-BE49-F238E27FC236}">
                <a16:creationId xmlns:a16="http://schemas.microsoft.com/office/drawing/2014/main" id="{500431E0-8BC3-4B54-A17C-710988CC5296}"/>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A43E02CA-03C9-42AF-9CE2-FDD5D373FCD1}"/>
              </a:ext>
            </a:extLst>
          </p:cNvPr>
          <p:cNvSpPr>
            <a:spLocks noGrp="1"/>
          </p:cNvSpPr>
          <p:nvPr>
            <p:ph type="sldNum" sz="quarter" idx="12"/>
          </p:nvPr>
        </p:nvSpPr>
        <p:spPr/>
        <p:txBody>
          <a:bodyPr/>
          <a:lstStyle/>
          <a:p>
            <a:fld id="{B11A94FA-EC61-4DE5-84A3-BAB343EDB12C}" type="slidenum">
              <a:rPr lang="zh-TW" altLang="en-US" smtClean="0"/>
              <a:t>‹#›</a:t>
            </a:fld>
            <a:endParaRPr lang="zh-TW" altLang="en-US"/>
          </a:p>
        </p:txBody>
      </p:sp>
    </p:spTree>
    <p:extLst>
      <p:ext uri="{BB962C8B-B14F-4D97-AF65-F5344CB8AC3E}">
        <p14:creationId xmlns:p14="http://schemas.microsoft.com/office/powerpoint/2010/main" val="2182347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8D60C5-7716-4865-B03F-04427BD646E4}"/>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59EDD845-4AAC-4FEC-8FEB-37FB008B767D}"/>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34D0CCC2-D7E5-4ED9-9AA5-86AEA88F4748}"/>
              </a:ext>
            </a:extLst>
          </p:cNvPr>
          <p:cNvSpPr>
            <a:spLocks noGrp="1"/>
          </p:cNvSpPr>
          <p:nvPr>
            <p:ph type="dt" sz="half" idx="10"/>
          </p:nvPr>
        </p:nvSpPr>
        <p:spPr/>
        <p:txBody>
          <a:bodyPr/>
          <a:lstStyle/>
          <a:p>
            <a:fld id="{26204526-2B7A-4B46-A8C7-5D763B00280A}" type="datetimeFigureOut">
              <a:rPr lang="zh-TW" altLang="en-US" smtClean="0"/>
              <a:t>2023/5/17</a:t>
            </a:fld>
            <a:endParaRPr lang="zh-TW" altLang="en-US"/>
          </a:p>
        </p:txBody>
      </p:sp>
      <p:sp>
        <p:nvSpPr>
          <p:cNvPr id="5" name="頁尾版面配置區 4">
            <a:extLst>
              <a:ext uri="{FF2B5EF4-FFF2-40B4-BE49-F238E27FC236}">
                <a16:creationId xmlns:a16="http://schemas.microsoft.com/office/drawing/2014/main" id="{9BA8F2B1-7FE5-4006-9DFC-37E7CF1A64D7}"/>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C9DE3690-F57C-4ADA-9C9E-29E5B2E02E42}"/>
              </a:ext>
            </a:extLst>
          </p:cNvPr>
          <p:cNvSpPr>
            <a:spLocks noGrp="1"/>
          </p:cNvSpPr>
          <p:nvPr>
            <p:ph type="sldNum" sz="quarter" idx="12"/>
          </p:nvPr>
        </p:nvSpPr>
        <p:spPr/>
        <p:txBody>
          <a:bodyPr/>
          <a:lstStyle/>
          <a:p>
            <a:fld id="{B11A94FA-EC61-4DE5-84A3-BAB343EDB12C}" type="slidenum">
              <a:rPr lang="zh-TW" altLang="en-US" smtClean="0"/>
              <a:t>‹#›</a:t>
            </a:fld>
            <a:endParaRPr lang="zh-TW" altLang="en-US"/>
          </a:p>
        </p:txBody>
      </p:sp>
    </p:spTree>
    <p:extLst>
      <p:ext uri="{BB962C8B-B14F-4D97-AF65-F5344CB8AC3E}">
        <p14:creationId xmlns:p14="http://schemas.microsoft.com/office/powerpoint/2010/main" val="2167775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1E751B06-F44A-4FB9-8257-A208E0A9A72C}"/>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F72EF9DF-B7BB-4141-BFCB-19579CEE5760}"/>
              </a:ext>
            </a:extLst>
          </p:cNvPr>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1F54861-D157-4DBE-9987-7C022BDA5F55}"/>
              </a:ext>
            </a:extLst>
          </p:cNvPr>
          <p:cNvSpPr>
            <a:spLocks noGrp="1"/>
          </p:cNvSpPr>
          <p:nvPr>
            <p:ph type="dt" sz="half" idx="10"/>
          </p:nvPr>
        </p:nvSpPr>
        <p:spPr/>
        <p:txBody>
          <a:bodyPr/>
          <a:lstStyle/>
          <a:p>
            <a:fld id="{26204526-2B7A-4B46-A8C7-5D763B00280A}" type="datetimeFigureOut">
              <a:rPr lang="zh-TW" altLang="en-US" smtClean="0"/>
              <a:t>2023/5/17</a:t>
            </a:fld>
            <a:endParaRPr lang="zh-TW" altLang="en-US"/>
          </a:p>
        </p:txBody>
      </p:sp>
      <p:sp>
        <p:nvSpPr>
          <p:cNvPr id="5" name="頁尾版面配置區 4">
            <a:extLst>
              <a:ext uri="{FF2B5EF4-FFF2-40B4-BE49-F238E27FC236}">
                <a16:creationId xmlns:a16="http://schemas.microsoft.com/office/drawing/2014/main" id="{DD602554-9592-45CD-BA53-15831F7BF38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75721749-488B-4260-B8CA-D88E4EE82249}"/>
              </a:ext>
            </a:extLst>
          </p:cNvPr>
          <p:cNvSpPr>
            <a:spLocks noGrp="1"/>
          </p:cNvSpPr>
          <p:nvPr>
            <p:ph type="sldNum" sz="quarter" idx="12"/>
          </p:nvPr>
        </p:nvSpPr>
        <p:spPr/>
        <p:txBody>
          <a:bodyPr/>
          <a:lstStyle/>
          <a:p>
            <a:fld id="{B11A94FA-EC61-4DE5-84A3-BAB343EDB12C}" type="slidenum">
              <a:rPr lang="zh-TW" altLang="en-US" smtClean="0"/>
              <a:t>‹#›</a:t>
            </a:fld>
            <a:endParaRPr lang="zh-TW" altLang="en-US"/>
          </a:p>
        </p:txBody>
      </p:sp>
    </p:spTree>
    <p:extLst>
      <p:ext uri="{BB962C8B-B14F-4D97-AF65-F5344CB8AC3E}">
        <p14:creationId xmlns:p14="http://schemas.microsoft.com/office/powerpoint/2010/main" val="3644341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封面页">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gradFill flip="none" rotWithShape="1">
            <a:gsLst>
              <a:gs pos="100000">
                <a:schemeClr val="accent2">
                  <a:lumMod val="50000"/>
                </a:schemeClr>
              </a:gs>
              <a:gs pos="41000">
                <a:schemeClr val="accent1">
                  <a:lumMod val="75000"/>
                </a:schemeClr>
              </a:gs>
              <a:gs pos="0">
                <a:schemeClr val="accent3">
                  <a:lumMod val="75000"/>
                </a:schemeClr>
              </a:gs>
              <a:gs pos="72000">
                <a:schemeClr val="accent2">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文本占位符 6"/>
          <p:cNvSpPr>
            <a:spLocks noGrp="1"/>
          </p:cNvSpPr>
          <p:nvPr>
            <p:ph type="body" sz="quarter" idx="13"/>
          </p:nvPr>
        </p:nvSpPr>
        <p:spPr>
          <a:xfrm>
            <a:off x="2915213" y="2128074"/>
            <a:ext cx="8084654" cy="1041761"/>
          </a:xfrm>
          <a:prstGeom prst="rect">
            <a:avLst/>
          </a:prstGeom>
        </p:spPr>
        <p:txBody>
          <a:bodyPr anchor="t"/>
          <a:lstStyle>
            <a:lvl1pPr marL="0" indent="0" algn="l">
              <a:lnSpc>
                <a:spcPct val="100000"/>
              </a:lnSpc>
              <a:buNone/>
              <a:defRPr sz="5400" b="1">
                <a:solidFill>
                  <a:schemeClr val="bg1"/>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endParaRPr kumimoji="1" lang="zh-CN" altLang="en-US" dirty="0"/>
          </a:p>
        </p:txBody>
      </p:sp>
      <p:grpSp>
        <p:nvGrpSpPr>
          <p:cNvPr id="9" name="组 8"/>
          <p:cNvGrpSpPr/>
          <p:nvPr userDrawn="1"/>
        </p:nvGrpSpPr>
        <p:grpSpPr>
          <a:xfrm rot="18636342">
            <a:off x="-4842314" y="-4768554"/>
            <a:ext cx="9526783" cy="8018066"/>
            <a:chOff x="-1833690" y="-2141397"/>
            <a:chExt cx="9526783" cy="9526783"/>
          </a:xfrm>
        </p:grpSpPr>
        <p:sp>
          <p:nvSpPr>
            <p:cNvPr id="7" name="椭圆 1"/>
            <p:cNvSpPr/>
            <p:nvPr userDrawn="1"/>
          </p:nvSpPr>
          <p:spPr>
            <a:xfrm rot="19800000">
              <a:off x="-1833690" y="-1857884"/>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8" name="椭圆 1"/>
            <p:cNvSpPr/>
            <p:nvPr userDrawn="1"/>
          </p:nvSpPr>
          <p:spPr>
            <a:xfrm rot="16690395">
              <a:off x="-1479391" y="-1768634"/>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10" name="文本占位符 6"/>
          <p:cNvSpPr>
            <a:spLocks noGrp="1"/>
          </p:cNvSpPr>
          <p:nvPr>
            <p:ph type="body" sz="quarter" idx="14"/>
          </p:nvPr>
        </p:nvSpPr>
        <p:spPr>
          <a:xfrm>
            <a:off x="2915213" y="3169834"/>
            <a:ext cx="8084654" cy="588643"/>
          </a:xfrm>
          <a:prstGeom prst="rect">
            <a:avLst/>
          </a:prstGeom>
        </p:spPr>
        <p:txBody>
          <a:bodyPr anchor="t"/>
          <a:lstStyle>
            <a:lvl1pPr marL="0" indent="0" algn="l">
              <a:lnSpc>
                <a:spcPct val="100000"/>
              </a:lnSpc>
              <a:buNone/>
              <a:defRPr sz="2400" b="0">
                <a:solidFill>
                  <a:schemeClr val="bg1"/>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endParaRPr kumimoji="1" lang="zh-CN" altLang="en-US" dirty="0"/>
          </a:p>
        </p:txBody>
      </p:sp>
      <p:grpSp>
        <p:nvGrpSpPr>
          <p:cNvPr id="11" name="组 10"/>
          <p:cNvGrpSpPr/>
          <p:nvPr userDrawn="1"/>
        </p:nvGrpSpPr>
        <p:grpSpPr>
          <a:xfrm rot="18636342">
            <a:off x="7423535" y="5313870"/>
            <a:ext cx="9526783" cy="8018066"/>
            <a:chOff x="-1833690" y="-2141397"/>
            <a:chExt cx="9526783" cy="9526783"/>
          </a:xfrm>
        </p:grpSpPr>
        <p:sp>
          <p:nvSpPr>
            <p:cNvPr id="12" name="椭圆 1"/>
            <p:cNvSpPr/>
            <p:nvPr userDrawn="1"/>
          </p:nvSpPr>
          <p:spPr>
            <a:xfrm rot="19800000">
              <a:off x="-1833690" y="-1857884"/>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13" name="椭圆 1"/>
            <p:cNvSpPr/>
            <p:nvPr userDrawn="1"/>
          </p:nvSpPr>
          <p:spPr>
            <a:xfrm rot="16690395">
              <a:off x="-1479391" y="-1768634"/>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14" name="文本占位符 6"/>
          <p:cNvSpPr>
            <a:spLocks noGrp="1"/>
          </p:cNvSpPr>
          <p:nvPr>
            <p:ph type="body" sz="quarter" idx="15"/>
          </p:nvPr>
        </p:nvSpPr>
        <p:spPr>
          <a:xfrm>
            <a:off x="2915213" y="4033466"/>
            <a:ext cx="8084654" cy="588643"/>
          </a:xfrm>
          <a:prstGeom prst="rect">
            <a:avLst/>
          </a:prstGeom>
        </p:spPr>
        <p:txBody>
          <a:bodyPr anchor="t"/>
          <a:lstStyle>
            <a:lvl1pPr marL="285750" indent="-285750" algn="l">
              <a:lnSpc>
                <a:spcPct val="100000"/>
              </a:lnSpc>
              <a:buFont typeface="Arial" charset="0"/>
              <a:buChar char="•"/>
              <a:defRPr sz="1400" b="0">
                <a:solidFill>
                  <a:schemeClr val="bg1"/>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endParaRPr kumimoji="1" lang="zh-CN" altLang="en-US" dirty="0"/>
          </a:p>
        </p:txBody>
      </p:sp>
    </p:spTree>
    <p:extLst>
      <p:ext uri="{BB962C8B-B14F-4D97-AF65-F5344CB8AC3E}">
        <p14:creationId xmlns:p14="http://schemas.microsoft.com/office/powerpoint/2010/main" val="3818570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2_标题幻灯片">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0" y="1"/>
            <a:ext cx="12192000" cy="934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userDrawn="1"/>
        </p:nvSpPr>
        <p:spPr>
          <a:xfrm>
            <a:off x="0" y="0"/>
            <a:ext cx="12192000" cy="14658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文本占位符 7"/>
          <p:cNvSpPr>
            <a:spLocks noGrp="1"/>
          </p:cNvSpPr>
          <p:nvPr>
            <p:ph type="body" sz="quarter" idx="10" hasCustomPrompt="1"/>
          </p:nvPr>
        </p:nvSpPr>
        <p:spPr>
          <a:xfrm>
            <a:off x="659004" y="258233"/>
            <a:ext cx="5304916" cy="529569"/>
          </a:xfrm>
          <a:prstGeom prst="rect">
            <a:avLst/>
          </a:prstGeom>
          <a:ln w="12700" cmpd="sng">
            <a:noFill/>
          </a:ln>
        </p:spPr>
        <p:txBody>
          <a:bodyPr vert="horz" anchor="ctr"/>
          <a:lstStyle>
            <a:lvl1pPr marL="0" indent="0" algn="l">
              <a:lnSpc>
                <a:spcPct val="100000"/>
              </a:lnSpc>
              <a:buNone/>
              <a:defRPr sz="2400" b="1">
                <a:solidFill>
                  <a:schemeClr val="bg1"/>
                </a:solidFill>
                <a:latin typeface="Microsoft YaHei" charset="0"/>
                <a:ea typeface="Microsoft YaHei" charset="0"/>
                <a:cs typeface="Microsoft YaHei" charset="0"/>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Tree>
    <p:extLst>
      <p:ext uri="{BB962C8B-B14F-4D97-AF65-F5344CB8AC3E}">
        <p14:creationId xmlns:p14="http://schemas.microsoft.com/office/powerpoint/2010/main" val="2361303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8FC73D4-9A0C-43F4-9CE7-201AD882E619}"/>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CEB43B42-1A72-495C-8CC6-BFBE539FBBAC}"/>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489B51D-A663-4872-8E84-13F3F1095BD0}"/>
              </a:ext>
            </a:extLst>
          </p:cNvPr>
          <p:cNvSpPr>
            <a:spLocks noGrp="1"/>
          </p:cNvSpPr>
          <p:nvPr>
            <p:ph type="dt" sz="half" idx="10"/>
          </p:nvPr>
        </p:nvSpPr>
        <p:spPr/>
        <p:txBody>
          <a:bodyPr/>
          <a:lstStyle/>
          <a:p>
            <a:fld id="{26204526-2B7A-4B46-A8C7-5D763B00280A}" type="datetimeFigureOut">
              <a:rPr lang="zh-TW" altLang="en-US" smtClean="0"/>
              <a:t>2023/5/17</a:t>
            </a:fld>
            <a:endParaRPr lang="zh-TW" altLang="en-US"/>
          </a:p>
        </p:txBody>
      </p:sp>
      <p:sp>
        <p:nvSpPr>
          <p:cNvPr id="5" name="頁尾版面配置區 4">
            <a:extLst>
              <a:ext uri="{FF2B5EF4-FFF2-40B4-BE49-F238E27FC236}">
                <a16:creationId xmlns:a16="http://schemas.microsoft.com/office/drawing/2014/main" id="{3CD779C7-6740-401C-9726-CF1FE7B3CF7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6FC58289-1AB5-4A50-8F57-8FA6161377E0}"/>
              </a:ext>
            </a:extLst>
          </p:cNvPr>
          <p:cNvSpPr>
            <a:spLocks noGrp="1"/>
          </p:cNvSpPr>
          <p:nvPr>
            <p:ph type="sldNum" sz="quarter" idx="12"/>
          </p:nvPr>
        </p:nvSpPr>
        <p:spPr/>
        <p:txBody>
          <a:bodyPr/>
          <a:lstStyle/>
          <a:p>
            <a:fld id="{B11A94FA-EC61-4DE5-84A3-BAB343EDB12C}" type="slidenum">
              <a:rPr lang="zh-TW" altLang="en-US" smtClean="0"/>
              <a:t>‹#›</a:t>
            </a:fld>
            <a:endParaRPr lang="zh-TW" altLang="en-US"/>
          </a:p>
        </p:txBody>
      </p:sp>
    </p:spTree>
    <p:extLst>
      <p:ext uri="{BB962C8B-B14F-4D97-AF65-F5344CB8AC3E}">
        <p14:creationId xmlns:p14="http://schemas.microsoft.com/office/powerpoint/2010/main" val="745249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7AEE227-2E1E-4D5B-8A6E-DACF9F761BB2}"/>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514B70A1-9261-4B4F-A95A-C6CF012FD4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23FAA0D0-FB5E-42F8-8B01-B3B3496F5EFE}"/>
              </a:ext>
            </a:extLst>
          </p:cNvPr>
          <p:cNvSpPr>
            <a:spLocks noGrp="1"/>
          </p:cNvSpPr>
          <p:nvPr>
            <p:ph type="dt" sz="half" idx="10"/>
          </p:nvPr>
        </p:nvSpPr>
        <p:spPr/>
        <p:txBody>
          <a:bodyPr/>
          <a:lstStyle/>
          <a:p>
            <a:fld id="{26204526-2B7A-4B46-A8C7-5D763B00280A}" type="datetimeFigureOut">
              <a:rPr lang="zh-TW" altLang="en-US" smtClean="0"/>
              <a:t>2023/5/17</a:t>
            </a:fld>
            <a:endParaRPr lang="zh-TW" altLang="en-US"/>
          </a:p>
        </p:txBody>
      </p:sp>
      <p:sp>
        <p:nvSpPr>
          <p:cNvPr id="5" name="頁尾版面配置區 4">
            <a:extLst>
              <a:ext uri="{FF2B5EF4-FFF2-40B4-BE49-F238E27FC236}">
                <a16:creationId xmlns:a16="http://schemas.microsoft.com/office/drawing/2014/main" id="{CA6B8032-FAE9-4644-BE54-C39FC80D603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EE5C8E81-F564-4CF2-8D3E-1E8CE5C928C8}"/>
              </a:ext>
            </a:extLst>
          </p:cNvPr>
          <p:cNvSpPr>
            <a:spLocks noGrp="1"/>
          </p:cNvSpPr>
          <p:nvPr>
            <p:ph type="sldNum" sz="quarter" idx="12"/>
          </p:nvPr>
        </p:nvSpPr>
        <p:spPr/>
        <p:txBody>
          <a:bodyPr/>
          <a:lstStyle/>
          <a:p>
            <a:fld id="{B11A94FA-EC61-4DE5-84A3-BAB343EDB12C}" type="slidenum">
              <a:rPr lang="zh-TW" altLang="en-US" smtClean="0"/>
              <a:t>‹#›</a:t>
            </a:fld>
            <a:endParaRPr lang="zh-TW" altLang="en-US"/>
          </a:p>
        </p:txBody>
      </p:sp>
    </p:spTree>
    <p:extLst>
      <p:ext uri="{BB962C8B-B14F-4D97-AF65-F5344CB8AC3E}">
        <p14:creationId xmlns:p14="http://schemas.microsoft.com/office/powerpoint/2010/main" val="3801649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22C572B-5BB1-4029-A527-DA67AF14CF84}"/>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BE409123-07B9-410C-829B-90048850C353}"/>
              </a:ext>
            </a:extLst>
          </p:cNvPr>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5B6B6584-4D6F-4D86-A09E-959B077D3FA4}"/>
              </a:ext>
            </a:extLst>
          </p:cNvPr>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E6C45D38-C6D1-43F1-84FB-4C282D1F835B}"/>
              </a:ext>
            </a:extLst>
          </p:cNvPr>
          <p:cNvSpPr>
            <a:spLocks noGrp="1"/>
          </p:cNvSpPr>
          <p:nvPr>
            <p:ph type="dt" sz="half" idx="10"/>
          </p:nvPr>
        </p:nvSpPr>
        <p:spPr/>
        <p:txBody>
          <a:bodyPr/>
          <a:lstStyle/>
          <a:p>
            <a:fld id="{26204526-2B7A-4B46-A8C7-5D763B00280A}" type="datetimeFigureOut">
              <a:rPr lang="zh-TW" altLang="en-US" smtClean="0"/>
              <a:t>2023/5/17</a:t>
            </a:fld>
            <a:endParaRPr lang="zh-TW" altLang="en-US"/>
          </a:p>
        </p:txBody>
      </p:sp>
      <p:sp>
        <p:nvSpPr>
          <p:cNvPr id="6" name="頁尾版面配置區 5">
            <a:extLst>
              <a:ext uri="{FF2B5EF4-FFF2-40B4-BE49-F238E27FC236}">
                <a16:creationId xmlns:a16="http://schemas.microsoft.com/office/drawing/2014/main" id="{D2EA7FA0-3B6A-4542-982E-E1EA888734F3}"/>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8A20F2A5-105F-421C-B03C-6E29C9F93BCF}"/>
              </a:ext>
            </a:extLst>
          </p:cNvPr>
          <p:cNvSpPr>
            <a:spLocks noGrp="1"/>
          </p:cNvSpPr>
          <p:nvPr>
            <p:ph type="sldNum" sz="quarter" idx="12"/>
          </p:nvPr>
        </p:nvSpPr>
        <p:spPr/>
        <p:txBody>
          <a:bodyPr/>
          <a:lstStyle/>
          <a:p>
            <a:fld id="{B11A94FA-EC61-4DE5-84A3-BAB343EDB12C}" type="slidenum">
              <a:rPr lang="zh-TW" altLang="en-US" smtClean="0"/>
              <a:t>‹#›</a:t>
            </a:fld>
            <a:endParaRPr lang="zh-TW" altLang="en-US"/>
          </a:p>
        </p:txBody>
      </p:sp>
    </p:spTree>
    <p:extLst>
      <p:ext uri="{BB962C8B-B14F-4D97-AF65-F5344CB8AC3E}">
        <p14:creationId xmlns:p14="http://schemas.microsoft.com/office/powerpoint/2010/main" val="186561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7C8D0CE-B995-405E-9A4A-4C17624A2EAF}"/>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514148AE-D612-4879-B6D4-564FA7ED89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id="{9A838E2B-1AB4-493B-945C-3845612E801C}"/>
              </a:ext>
            </a:extLst>
          </p:cNvPr>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B6956E1B-7A71-4EB8-9D75-A2BE25554D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id="{9AA1241A-3A67-4DD8-88B0-BBC7CADDE133}"/>
              </a:ext>
            </a:extLst>
          </p:cNvPr>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17D6B211-A7EE-4415-83BD-A094AD30843D}"/>
              </a:ext>
            </a:extLst>
          </p:cNvPr>
          <p:cNvSpPr>
            <a:spLocks noGrp="1"/>
          </p:cNvSpPr>
          <p:nvPr>
            <p:ph type="dt" sz="half" idx="10"/>
          </p:nvPr>
        </p:nvSpPr>
        <p:spPr/>
        <p:txBody>
          <a:bodyPr/>
          <a:lstStyle/>
          <a:p>
            <a:fld id="{26204526-2B7A-4B46-A8C7-5D763B00280A}" type="datetimeFigureOut">
              <a:rPr lang="zh-TW" altLang="en-US" smtClean="0"/>
              <a:t>2023/5/17</a:t>
            </a:fld>
            <a:endParaRPr lang="zh-TW" altLang="en-US"/>
          </a:p>
        </p:txBody>
      </p:sp>
      <p:sp>
        <p:nvSpPr>
          <p:cNvPr id="8" name="頁尾版面配置區 7">
            <a:extLst>
              <a:ext uri="{FF2B5EF4-FFF2-40B4-BE49-F238E27FC236}">
                <a16:creationId xmlns:a16="http://schemas.microsoft.com/office/drawing/2014/main" id="{5E560B29-8D14-4606-BDFE-C0EB08CA62F8}"/>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64CB2C52-FE50-4073-8D5D-473A7549F3F8}"/>
              </a:ext>
            </a:extLst>
          </p:cNvPr>
          <p:cNvSpPr>
            <a:spLocks noGrp="1"/>
          </p:cNvSpPr>
          <p:nvPr>
            <p:ph type="sldNum" sz="quarter" idx="12"/>
          </p:nvPr>
        </p:nvSpPr>
        <p:spPr/>
        <p:txBody>
          <a:bodyPr/>
          <a:lstStyle/>
          <a:p>
            <a:fld id="{B11A94FA-EC61-4DE5-84A3-BAB343EDB12C}" type="slidenum">
              <a:rPr lang="zh-TW" altLang="en-US" smtClean="0"/>
              <a:t>‹#›</a:t>
            </a:fld>
            <a:endParaRPr lang="zh-TW" altLang="en-US"/>
          </a:p>
        </p:txBody>
      </p:sp>
    </p:spTree>
    <p:extLst>
      <p:ext uri="{BB962C8B-B14F-4D97-AF65-F5344CB8AC3E}">
        <p14:creationId xmlns:p14="http://schemas.microsoft.com/office/powerpoint/2010/main" val="2740957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9688444-2D61-4EA3-8755-B4982F1C7E74}"/>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2D9D8832-D20E-4283-856E-9AD965633E04}"/>
              </a:ext>
            </a:extLst>
          </p:cNvPr>
          <p:cNvSpPr>
            <a:spLocks noGrp="1"/>
          </p:cNvSpPr>
          <p:nvPr>
            <p:ph type="dt" sz="half" idx="10"/>
          </p:nvPr>
        </p:nvSpPr>
        <p:spPr/>
        <p:txBody>
          <a:bodyPr/>
          <a:lstStyle/>
          <a:p>
            <a:fld id="{26204526-2B7A-4B46-A8C7-5D763B00280A}" type="datetimeFigureOut">
              <a:rPr lang="zh-TW" altLang="en-US" smtClean="0"/>
              <a:t>2023/5/17</a:t>
            </a:fld>
            <a:endParaRPr lang="zh-TW" altLang="en-US"/>
          </a:p>
        </p:txBody>
      </p:sp>
      <p:sp>
        <p:nvSpPr>
          <p:cNvPr id="4" name="頁尾版面配置區 3">
            <a:extLst>
              <a:ext uri="{FF2B5EF4-FFF2-40B4-BE49-F238E27FC236}">
                <a16:creationId xmlns:a16="http://schemas.microsoft.com/office/drawing/2014/main" id="{DAEEF9A6-53E7-4156-B3A4-832A16B337F0}"/>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C307DFE9-C6C7-46E0-9040-E27B10171E0C}"/>
              </a:ext>
            </a:extLst>
          </p:cNvPr>
          <p:cNvSpPr>
            <a:spLocks noGrp="1"/>
          </p:cNvSpPr>
          <p:nvPr>
            <p:ph type="sldNum" sz="quarter" idx="12"/>
          </p:nvPr>
        </p:nvSpPr>
        <p:spPr/>
        <p:txBody>
          <a:bodyPr/>
          <a:lstStyle/>
          <a:p>
            <a:fld id="{B11A94FA-EC61-4DE5-84A3-BAB343EDB12C}" type="slidenum">
              <a:rPr lang="zh-TW" altLang="en-US" smtClean="0"/>
              <a:t>‹#›</a:t>
            </a:fld>
            <a:endParaRPr lang="zh-TW" altLang="en-US"/>
          </a:p>
        </p:txBody>
      </p:sp>
    </p:spTree>
    <p:extLst>
      <p:ext uri="{BB962C8B-B14F-4D97-AF65-F5344CB8AC3E}">
        <p14:creationId xmlns:p14="http://schemas.microsoft.com/office/powerpoint/2010/main" val="406730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307D036D-A454-47E3-90A5-FD23D37AC9F0}"/>
              </a:ext>
            </a:extLst>
          </p:cNvPr>
          <p:cNvSpPr>
            <a:spLocks noGrp="1"/>
          </p:cNvSpPr>
          <p:nvPr>
            <p:ph type="dt" sz="half" idx="10"/>
          </p:nvPr>
        </p:nvSpPr>
        <p:spPr/>
        <p:txBody>
          <a:bodyPr/>
          <a:lstStyle/>
          <a:p>
            <a:fld id="{26204526-2B7A-4B46-A8C7-5D763B00280A}" type="datetimeFigureOut">
              <a:rPr lang="zh-TW" altLang="en-US" smtClean="0"/>
              <a:t>2023/5/17</a:t>
            </a:fld>
            <a:endParaRPr lang="zh-TW" altLang="en-US"/>
          </a:p>
        </p:txBody>
      </p:sp>
      <p:sp>
        <p:nvSpPr>
          <p:cNvPr id="3" name="頁尾版面配置區 2">
            <a:extLst>
              <a:ext uri="{FF2B5EF4-FFF2-40B4-BE49-F238E27FC236}">
                <a16:creationId xmlns:a16="http://schemas.microsoft.com/office/drawing/2014/main" id="{A7E025CD-0F19-4910-8213-8F801690246B}"/>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203F165B-8682-4A2D-9729-744382E8B38B}"/>
              </a:ext>
            </a:extLst>
          </p:cNvPr>
          <p:cNvSpPr>
            <a:spLocks noGrp="1"/>
          </p:cNvSpPr>
          <p:nvPr>
            <p:ph type="sldNum" sz="quarter" idx="12"/>
          </p:nvPr>
        </p:nvSpPr>
        <p:spPr/>
        <p:txBody>
          <a:bodyPr/>
          <a:lstStyle/>
          <a:p>
            <a:fld id="{B11A94FA-EC61-4DE5-84A3-BAB343EDB12C}" type="slidenum">
              <a:rPr lang="zh-TW" altLang="en-US" smtClean="0"/>
              <a:t>‹#›</a:t>
            </a:fld>
            <a:endParaRPr lang="zh-TW" altLang="en-US"/>
          </a:p>
        </p:txBody>
      </p:sp>
    </p:spTree>
    <p:extLst>
      <p:ext uri="{BB962C8B-B14F-4D97-AF65-F5344CB8AC3E}">
        <p14:creationId xmlns:p14="http://schemas.microsoft.com/office/powerpoint/2010/main" val="1653652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0047D29-1CCB-418C-964F-5CF78E17A6AF}"/>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1832F39E-FA12-4A97-B109-13562B3140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51167E9B-89F6-44D5-925F-56DBEB4D9A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FE25CE77-F37B-4C12-8F28-190EB64A134C}"/>
              </a:ext>
            </a:extLst>
          </p:cNvPr>
          <p:cNvSpPr>
            <a:spLocks noGrp="1"/>
          </p:cNvSpPr>
          <p:nvPr>
            <p:ph type="dt" sz="half" idx="10"/>
          </p:nvPr>
        </p:nvSpPr>
        <p:spPr/>
        <p:txBody>
          <a:bodyPr/>
          <a:lstStyle/>
          <a:p>
            <a:fld id="{26204526-2B7A-4B46-A8C7-5D763B00280A}" type="datetimeFigureOut">
              <a:rPr lang="zh-TW" altLang="en-US" smtClean="0"/>
              <a:t>2023/5/17</a:t>
            </a:fld>
            <a:endParaRPr lang="zh-TW" altLang="en-US"/>
          </a:p>
        </p:txBody>
      </p:sp>
      <p:sp>
        <p:nvSpPr>
          <p:cNvPr id="6" name="頁尾版面配置區 5">
            <a:extLst>
              <a:ext uri="{FF2B5EF4-FFF2-40B4-BE49-F238E27FC236}">
                <a16:creationId xmlns:a16="http://schemas.microsoft.com/office/drawing/2014/main" id="{71631586-67B3-452F-808C-36F6BE860AB6}"/>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BDF42FA3-139D-4560-990F-A8E39BCABE95}"/>
              </a:ext>
            </a:extLst>
          </p:cNvPr>
          <p:cNvSpPr>
            <a:spLocks noGrp="1"/>
          </p:cNvSpPr>
          <p:nvPr>
            <p:ph type="sldNum" sz="quarter" idx="12"/>
          </p:nvPr>
        </p:nvSpPr>
        <p:spPr/>
        <p:txBody>
          <a:bodyPr/>
          <a:lstStyle/>
          <a:p>
            <a:fld id="{B11A94FA-EC61-4DE5-84A3-BAB343EDB12C}" type="slidenum">
              <a:rPr lang="zh-TW" altLang="en-US" smtClean="0"/>
              <a:t>‹#›</a:t>
            </a:fld>
            <a:endParaRPr lang="zh-TW" altLang="en-US"/>
          </a:p>
        </p:txBody>
      </p:sp>
    </p:spTree>
    <p:extLst>
      <p:ext uri="{BB962C8B-B14F-4D97-AF65-F5344CB8AC3E}">
        <p14:creationId xmlns:p14="http://schemas.microsoft.com/office/powerpoint/2010/main" val="3232491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3217FD1-F740-4654-9B11-8ABC2F3035A6}"/>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5848F713-D609-41D5-A80D-2F226E99BB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B01A99FC-E24B-4B4D-860C-45DF24B27C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16555DED-2A5A-4F77-BAE7-70EC62425E78}"/>
              </a:ext>
            </a:extLst>
          </p:cNvPr>
          <p:cNvSpPr>
            <a:spLocks noGrp="1"/>
          </p:cNvSpPr>
          <p:nvPr>
            <p:ph type="dt" sz="half" idx="10"/>
          </p:nvPr>
        </p:nvSpPr>
        <p:spPr/>
        <p:txBody>
          <a:bodyPr/>
          <a:lstStyle/>
          <a:p>
            <a:fld id="{26204526-2B7A-4B46-A8C7-5D763B00280A}" type="datetimeFigureOut">
              <a:rPr lang="zh-TW" altLang="en-US" smtClean="0"/>
              <a:t>2023/5/17</a:t>
            </a:fld>
            <a:endParaRPr lang="zh-TW" altLang="en-US"/>
          </a:p>
        </p:txBody>
      </p:sp>
      <p:sp>
        <p:nvSpPr>
          <p:cNvPr id="6" name="頁尾版面配置區 5">
            <a:extLst>
              <a:ext uri="{FF2B5EF4-FFF2-40B4-BE49-F238E27FC236}">
                <a16:creationId xmlns:a16="http://schemas.microsoft.com/office/drawing/2014/main" id="{1F36D51F-855E-41F5-8395-0438AEF79CAA}"/>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BA9B75D3-7A4C-4E37-A438-AB2112F28ADB}"/>
              </a:ext>
            </a:extLst>
          </p:cNvPr>
          <p:cNvSpPr>
            <a:spLocks noGrp="1"/>
          </p:cNvSpPr>
          <p:nvPr>
            <p:ph type="sldNum" sz="quarter" idx="12"/>
          </p:nvPr>
        </p:nvSpPr>
        <p:spPr/>
        <p:txBody>
          <a:bodyPr/>
          <a:lstStyle/>
          <a:p>
            <a:fld id="{B11A94FA-EC61-4DE5-84A3-BAB343EDB12C}" type="slidenum">
              <a:rPr lang="zh-TW" altLang="en-US" smtClean="0"/>
              <a:t>‹#›</a:t>
            </a:fld>
            <a:endParaRPr lang="zh-TW" altLang="en-US"/>
          </a:p>
        </p:txBody>
      </p:sp>
    </p:spTree>
    <p:extLst>
      <p:ext uri="{BB962C8B-B14F-4D97-AF65-F5344CB8AC3E}">
        <p14:creationId xmlns:p14="http://schemas.microsoft.com/office/powerpoint/2010/main" val="3685559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468D9749-FF9E-4294-A09E-BBF711CAFF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C38FE8AE-0C71-48F3-909B-120730C7CB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5D643DB4-C898-4553-BBDC-6CA056F7B3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204526-2B7A-4B46-A8C7-5D763B00280A}" type="datetimeFigureOut">
              <a:rPr lang="zh-TW" altLang="en-US" smtClean="0"/>
              <a:t>2023/5/17</a:t>
            </a:fld>
            <a:endParaRPr lang="zh-TW" altLang="en-US"/>
          </a:p>
        </p:txBody>
      </p:sp>
      <p:sp>
        <p:nvSpPr>
          <p:cNvPr id="5" name="頁尾版面配置區 4">
            <a:extLst>
              <a:ext uri="{FF2B5EF4-FFF2-40B4-BE49-F238E27FC236}">
                <a16:creationId xmlns:a16="http://schemas.microsoft.com/office/drawing/2014/main" id="{179CD64C-D036-4BFA-8B16-4327B2B941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B03BD884-2A9F-4A88-AE28-B8E1EBF4CA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1A94FA-EC61-4DE5-84A3-BAB343EDB12C}" type="slidenum">
              <a:rPr lang="zh-TW" altLang="en-US" smtClean="0"/>
              <a:t>‹#›</a:t>
            </a:fld>
            <a:endParaRPr lang="zh-TW" altLang="en-US"/>
          </a:p>
        </p:txBody>
      </p:sp>
    </p:spTree>
    <p:extLst>
      <p:ext uri="{BB962C8B-B14F-4D97-AF65-F5344CB8AC3E}">
        <p14:creationId xmlns:p14="http://schemas.microsoft.com/office/powerpoint/2010/main" val="2501426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hyperlink" Target="https://www.edsurge.com/writers/sydney-johnson" TargetMode="External"/><Relationship Id="rId1" Type="http://schemas.openxmlformats.org/officeDocument/2006/relationships/slideLayout" Target="../slideLayouts/slideLayout13.xml"/><Relationship Id="rId4" Type="http://schemas.openxmlformats.org/officeDocument/2006/relationships/hyperlink" Target="https://www.insidehighered.com/print/views/2021/03/05/resources-avoiding-self-plagiarism-are-scarce-and-problematic-opinion"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twitter.com/ivanoransky" TargetMode="External"/><Relationship Id="rId2" Type="http://schemas.openxmlformats.org/officeDocument/2006/relationships/hyperlink" Target="https://www.statnews.com/staff/ivan-oransky/" TargetMode="External"/><Relationship Id="rId1" Type="http://schemas.openxmlformats.org/officeDocument/2006/relationships/slideLayout" Target="../slideLayouts/slideLayout13.xml"/><Relationship Id="rId6" Type="http://schemas.openxmlformats.org/officeDocument/2006/relationships/image" Target="../media/image1.jpeg"/><Relationship Id="rId5" Type="http://schemas.openxmlformats.org/officeDocument/2006/relationships/hyperlink" Target="https://twitter.com/armarcus" TargetMode="External"/><Relationship Id="rId4" Type="http://schemas.openxmlformats.org/officeDocument/2006/relationships/hyperlink" Target="https://www.statnews.com/staff/adam-marcus/"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Original_work" TargetMode="External"/><Relationship Id="rId2" Type="http://schemas.openxmlformats.org/officeDocument/2006/relationships/hyperlink" Target="https://en.wikipedia.org/wiki/Author"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066674" y="1227260"/>
            <a:ext cx="8125326"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zh-TW" altLang="en-US" sz="3600" b="1" dirty="0">
                <a:latin typeface="標楷體" panose="03000509000000000000" pitchFamily="65" charset="-120"/>
                <a:ea typeface="標楷體" panose="03000509000000000000" pitchFamily="65" charset="-120"/>
              </a:rPr>
              <a:t>抄襲、自我抄襲、重複發表、</a:t>
            </a:r>
            <a:r>
              <a:rPr lang="en-US" altLang="zh-TW" sz="3600" b="1" dirty="0" err="1">
                <a:latin typeface="Times New Roman" panose="02020603050405020304" pitchFamily="18" charset="0"/>
                <a:ea typeface="標楷體" panose="03000509000000000000" pitchFamily="65" charset="-120"/>
                <a:cs typeface="Times New Roman" panose="02020603050405020304" pitchFamily="18" charset="0"/>
              </a:rPr>
              <a:t>ChatGPT</a:t>
            </a:r>
            <a:endParaRPr kumimoji="0" lang="zh-TW" altLang="zh-TW" sz="3600" b="1"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p:cNvSpPr txBox="1"/>
          <p:nvPr/>
        </p:nvSpPr>
        <p:spPr>
          <a:xfrm>
            <a:off x="416648" y="4538133"/>
            <a:ext cx="1762021" cy="461665"/>
          </a:xfrm>
          <a:prstGeom prst="rect">
            <a:avLst/>
          </a:prstGeom>
          <a:noFill/>
          <a:ln>
            <a:noFill/>
          </a:ln>
        </p:spPr>
        <p:txBody>
          <a:bodyPr wrap="none" rtlCol="0">
            <a:spAutoFit/>
          </a:bodyPr>
          <a:lstStyle/>
          <a:p>
            <a:pPr marL="342900" indent="-342900">
              <a:buFont typeface="Arial" panose="020B0604020202020204" pitchFamily="34" charset="0"/>
              <a:buChar char="•"/>
            </a:pPr>
            <a:r>
              <a:rPr lang="zh-TW" altLang="en-US" sz="2400" b="1" dirty="0">
                <a:solidFill>
                  <a:schemeClr val="bg1"/>
                </a:solidFill>
                <a:latin typeface="標楷體" panose="03000509000000000000" pitchFamily="65" charset="-120"/>
                <a:ea typeface="標楷體" panose="03000509000000000000" pitchFamily="65" charset="-120"/>
              </a:rPr>
              <a:t>個人意見</a:t>
            </a:r>
          </a:p>
        </p:txBody>
      </p:sp>
      <p:sp>
        <p:nvSpPr>
          <p:cNvPr id="12" name="文本框 5"/>
          <p:cNvSpPr txBox="1"/>
          <p:nvPr/>
        </p:nvSpPr>
        <p:spPr>
          <a:xfrm>
            <a:off x="4367124" y="2582337"/>
            <a:ext cx="5519460" cy="1138773"/>
          </a:xfrm>
          <a:prstGeom prst="rect">
            <a:avLst/>
          </a:prstGeom>
          <a:noFill/>
        </p:spPr>
        <p:txBody>
          <a:bodyPr wrap="none" rtlCol="0">
            <a:spAutoFit/>
          </a:bodyPr>
          <a:lstStyle/>
          <a:p>
            <a:pPr algn="ctr"/>
            <a:r>
              <a:rPr kumimoji="1" lang="zh-TW" altLang="en-US" sz="3600" b="1" dirty="0">
                <a:solidFill>
                  <a:schemeClr val="bg1"/>
                </a:solidFill>
                <a:latin typeface="標楷體" panose="03000509000000000000" pitchFamily="65" charset="-120"/>
                <a:ea typeface="標楷體" panose="03000509000000000000" pitchFamily="65" charset="-120"/>
                <a:cs typeface="Microsoft YaHei" charset="0"/>
              </a:rPr>
              <a:t>孫以瀚 </a:t>
            </a:r>
            <a:endParaRPr kumimoji="1" lang="en-US" altLang="zh-TW" sz="36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pPr algn="ctr"/>
            <a:r>
              <a:rPr kumimoji="1" lang="zh-TW" altLang="en-US" sz="32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中研院分生所、國衛院分基所</a:t>
            </a:r>
            <a:endParaRPr kumimoji="1" lang="en-US" altLang="zh-TW" sz="32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3" name="文本框 6"/>
          <p:cNvSpPr txBox="1"/>
          <p:nvPr/>
        </p:nvSpPr>
        <p:spPr>
          <a:xfrm>
            <a:off x="6008597" y="3460915"/>
            <a:ext cx="2236510" cy="1569660"/>
          </a:xfrm>
          <a:prstGeom prst="rect">
            <a:avLst/>
          </a:prstGeom>
          <a:noFill/>
        </p:spPr>
        <p:txBody>
          <a:bodyPr wrap="none" rtlCol="0">
            <a:spAutoFit/>
          </a:bodyPr>
          <a:lstStyle/>
          <a:p>
            <a:pPr algn="ctr"/>
            <a:endParaRPr lang="en-US" altLang="zh-TW" sz="3200" b="1" dirty="0">
              <a:solidFill>
                <a:schemeClr val="bg1"/>
              </a:solidFill>
              <a:latin typeface="標楷體" panose="03000509000000000000" pitchFamily="65" charset="-120"/>
              <a:ea typeface="標楷體" panose="03000509000000000000" pitchFamily="65" charset="-120"/>
            </a:endParaRPr>
          </a:p>
          <a:p>
            <a:pPr algn="ctr"/>
            <a:r>
              <a:rPr lang="en-US" altLang="zh-TW" sz="3200" b="1" dirty="0">
                <a:solidFill>
                  <a:schemeClr val="bg1"/>
                </a:solidFill>
                <a:latin typeface="標楷體" panose="03000509000000000000" pitchFamily="65" charset="-120"/>
                <a:ea typeface="標楷體" panose="03000509000000000000" pitchFamily="65" charset="-120"/>
                <a:cs typeface="Times New Roman" panose="02020603050405020304" pitchFamily="18" charset="0"/>
              </a:rPr>
              <a:t>2023.05.25</a:t>
            </a:r>
          </a:p>
          <a:p>
            <a:pPr algn="ctr"/>
            <a:r>
              <a:rPr lang="zh-TW" altLang="en-US" sz="3200" b="1" dirty="0">
                <a:solidFill>
                  <a:schemeClr val="bg1"/>
                </a:solidFill>
                <a:latin typeface="標楷體" panose="03000509000000000000" pitchFamily="65" charset="-120"/>
                <a:ea typeface="標楷體" panose="03000509000000000000" pitchFamily="65" charset="-120"/>
                <a:cs typeface="Times New Roman" panose="02020603050405020304" pitchFamily="18" charset="0"/>
              </a:rPr>
              <a:t>核能研究所</a:t>
            </a:r>
            <a:endParaRPr lang="en-US" altLang="zh-TW" sz="3200" b="1" dirty="0">
              <a:solidFill>
                <a:schemeClr val="bg1"/>
              </a:solidFill>
              <a:latin typeface="標楷體" panose="03000509000000000000" pitchFamily="65" charset="-120"/>
              <a:ea typeface="標楷體" panose="03000509000000000000" pitchFamily="65" charset="-120"/>
            </a:endParaRPr>
          </a:p>
        </p:txBody>
      </p:sp>
      <p:sp>
        <p:nvSpPr>
          <p:cNvPr id="3" name="文字方塊 2">
            <a:extLst>
              <a:ext uri="{FF2B5EF4-FFF2-40B4-BE49-F238E27FC236}">
                <a16:creationId xmlns:a16="http://schemas.microsoft.com/office/drawing/2014/main" id="{ED0300C5-4A7C-4199-B631-8C06A4E7CE95}"/>
              </a:ext>
            </a:extLst>
          </p:cNvPr>
          <p:cNvSpPr txBox="1"/>
          <p:nvPr/>
        </p:nvSpPr>
        <p:spPr>
          <a:xfrm flipH="1">
            <a:off x="416648" y="5140988"/>
            <a:ext cx="3240952" cy="461665"/>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zh-TW" altLang="en-US" sz="2400" b="1" dirty="0">
                <a:solidFill>
                  <a:schemeClr val="bg1"/>
                </a:solidFill>
                <a:latin typeface="Times New Roman" panose="02020603050405020304" pitchFamily="18" charset="0"/>
                <a:ea typeface="標楷體" panose="03000509000000000000" pitchFamily="65" charset="-120"/>
              </a:rPr>
              <a:t>不代表國科會意見</a:t>
            </a:r>
          </a:p>
        </p:txBody>
      </p:sp>
    </p:spTree>
    <p:extLst>
      <p:ext uri="{BB962C8B-B14F-4D97-AF65-F5344CB8AC3E}">
        <p14:creationId xmlns:p14="http://schemas.microsoft.com/office/powerpoint/2010/main" val="34807938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146C47E9-D948-4CCB-92F8-6EA7A628D47C}"/>
              </a:ext>
            </a:extLst>
          </p:cNvPr>
          <p:cNvSpPr>
            <a:spLocks noGrp="1"/>
          </p:cNvSpPr>
          <p:nvPr>
            <p:ph type="body" sz="quarter" idx="10"/>
          </p:nvPr>
        </p:nvSpPr>
        <p:spPr>
          <a:xfrm>
            <a:off x="659003" y="258233"/>
            <a:ext cx="8427123" cy="529569"/>
          </a:xfrm>
        </p:spPr>
        <p:txBody>
          <a:bodyPr>
            <a:normAutofit fontScale="92500" lnSpcReduction="10000"/>
          </a:bodyPr>
          <a:lstStyle/>
          <a:p>
            <a:r>
              <a:rPr lang="en-US" altLang="zh-TW" sz="3200" dirty="0">
                <a:latin typeface="Times New Roman" panose="02020603050405020304" pitchFamily="18" charset="0"/>
                <a:cs typeface="Times New Roman" panose="02020603050405020304" pitchFamily="18" charset="0"/>
              </a:rPr>
              <a:t>ORI provides working definition of plagiarism</a:t>
            </a:r>
            <a:endParaRPr lang="zh-TW" altLang="en-US" sz="3200" dirty="0">
              <a:latin typeface="Times New Roman" panose="02020603050405020304" pitchFamily="18" charset="0"/>
              <a:cs typeface="Times New Roman" panose="02020603050405020304" pitchFamily="18" charset="0"/>
            </a:endParaRPr>
          </a:p>
        </p:txBody>
      </p:sp>
      <p:sp>
        <p:nvSpPr>
          <p:cNvPr id="5" name="矩形 4">
            <a:extLst>
              <a:ext uri="{FF2B5EF4-FFF2-40B4-BE49-F238E27FC236}">
                <a16:creationId xmlns:a16="http://schemas.microsoft.com/office/drawing/2014/main" id="{517846A5-5DC5-44DD-A25E-8FCC20E70620}"/>
              </a:ext>
            </a:extLst>
          </p:cNvPr>
          <p:cNvSpPr/>
          <p:nvPr/>
        </p:nvSpPr>
        <p:spPr>
          <a:xfrm>
            <a:off x="659003" y="1171545"/>
            <a:ext cx="10441119" cy="4893647"/>
          </a:xfrm>
          <a:prstGeom prst="rect">
            <a:avLst/>
          </a:prstGeom>
        </p:spPr>
        <p:txBody>
          <a:bodyPr wrap="square">
            <a:spAutoFit/>
          </a:bodyPr>
          <a:lstStyle/>
          <a:p>
            <a:r>
              <a:rPr lang="en-US" altLang="zh-TW" sz="2400" dirty="0">
                <a:latin typeface="Calibri" panose="020F0502020204030204" pitchFamily="34" charset="0"/>
                <a:cs typeface="Calibri" panose="020F0502020204030204" pitchFamily="34" charset="0"/>
              </a:rPr>
              <a:t>“As a general working definition, ORI considers plagiarism to</a:t>
            </a:r>
            <a:r>
              <a:rPr lang="zh-TW" altLang="en-US" sz="2400" dirty="0">
                <a:latin typeface="Calibri" panose="020F0502020204030204" pitchFamily="34" charset="0"/>
                <a:cs typeface="Calibri" panose="020F0502020204030204" pitchFamily="34" charset="0"/>
              </a:rPr>
              <a:t> </a:t>
            </a:r>
            <a:r>
              <a:rPr lang="en-US" altLang="zh-TW" sz="2400" dirty="0">
                <a:latin typeface="Calibri" panose="020F0502020204030204" pitchFamily="34" charset="0"/>
                <a:cs typeface="Calibri" panose="020F0502020204030204" pitchFamily="34" charset="0"/>
              </a:rPr>
              <a:t>include both the </a:t>
            </a:r>
            <a:r>
              <a:rPr lang="en-US" altLang="zh-TW" sz="2400" dirty="0">
                <a:solidFill>
                  <a:srgbClr val="FF0000"/>
                </a:solidFill>
                <a:latin typeface="Calibri" panose="020F0502020204030204" pitchFamily="34" charset="0"/>
                <a:cs typeface="Calibri" panose="020F0502020204030204" pitchFamily="34" charset="0"/>
              </a:rPr>
              <a:t>theft or misappropriation</a:t>
            </a:r>
            <a:r>
              <a:rPr lang="en-US" altLang="zh-TW" sz="2400" dirty="0">
                <a:latin typeface="Calibri" panose="020F0502020204030204" pitchFamily="34" charset="0"/>
                <a:cs typeface="Calibri" panose="020F0502020204030204" pitchFamily="34" charset="0"/>
              </a:rPr>
              <a:t> of intellectual property and the </a:t>
            </a:r>
            <a:r>
              <a:rPr lang="en-US" altLang="zh-TW" sz="2400" dirty="0">
                <a:solidFill>
                  <a:srgbClr val="FF0000"/>
                </a:solidFill>
                <a:latin typeface="Calibri" panose="020F0502020204030204" pitchFamily="34" charset="0"/>
                <a:cs typeface="Calibri" panose="020F0502020204030204" pitchFamily="34" charset="0"/>
              </a:rPr>
              <a:t>substantial</a:t>
            </a:r>
            <a:r>
              <a:rPr lang="en-US" altLang="zh-TW" sz="2400" dirty="0">
                <a:latin typeface="Calibri" panose="020F0502020204030204" pitchFamily="34" charset="0"/>
                <a:cs typeface="Calibri" panose="020F0502020204030204" pitchFamily="34" charset="0"/>
              </a:rPr>
              <a:t> </a:t>
            </a:r>
            <a:r>
              <a:rPr lang="en-US" altLang="zh-TW" sz="2400" dirty="0">
                <a:solidFill>
                  <a:srgbClr val="FF0000"/>
                </a:solidFill>
                <a:latin typeface="Calibri" panose="020F0502020204030204" pitchFamily="34" charset="0"/>
                <a:cs typeface="Calibri" panose="020F0502020204030204" pitchFamily="34" charset="0"/>
              </a:rPr>
              <a:t>unattributed</a:t>
            </a:r>
            <a:r>
              <a:rPr lang="en-US" altLang="zh-TW" sz="2400" dirty="0">
                <a:latin typeface="Calibri" panose="020F0502020204030204" pitchFamily="34" charset="0"/>
                <a:cs typeface="Calibri" panose="020F0502020204030204" pitchFamily="34" charset="0"/>
              </a:rPr>
              <a:t> </a:t>
            </a:r>
            <a:r>
              <a:rPr lang="en-US" altLang="zh-TW" sz="2400" dirty="0">
                <a:solidFill>
                  <a:srgbClr val="FF0000"/>
                </a:solidFill>
                <a:latin typeface="Calibri" panose="020F0502020204030204" pitchFamily="34" charset="0"/>
                <a:cs typeface="Calibri" panose="020F0502020204030204" pitchFamily="34" charset="0"/>
              </a:rPr>
              <a:t>textual copying </a:t>
            </a:r>
            <a:r>
              <a:rPr lang="en-US" altLang="zh-TW" sz="2400" dirty="0">
                <a:latin typeface="Calibri" panose="020F0502020204030204" pitchFamily="34" charset="0"/>
                <a:cs typeface="Calibri" panose="020F0502020204030204" pitchFamily="34" charset="0"/>
              </a:rPr>
              <a:t>of</a:t>
            </a:r>
            <a:r>
              <a:rPr lang="zh-TW" altLang="en-US" sz="2400" dirty="0">
                <a:latin typeface="Calibri" panose="020F0502020204030204" pitchFamily="34" charset="0"/>
                <a:cs typeface="Calibri" panose="020F0502020204030204" pitchFamily="34" charset="0"/>
              </a:rPr>
              <a:t> </a:t>
            </a:r>
            <a:r>
              <a:rPr lang="en-US" altLang="zh-TW" sz="2400" dirty="0">
                <a:latin typeface="Calibri" panose="020F0502020204030204" pitchFamily="34" charset="0"/>
                <a:cs typeface="Calibri" panose="020F0502020204030204" pitchFamily="34" charset="0"/>
              </a:rPr>
              <a:t>another's work.”</a:t>
            </a:r>
          </a:p>
          <a:p>
            <a:endParaRPr lang="en-US" altLang="zh-TW" sz="2400" dirty="0">
              <a:latin typeface="Calibri" panose="020F0502020204030204" pitchFamily="34" charset="0"/>
              <a:cs typeface="Calibri" panose="020F0502020204030204" pitchFamily="34" charset="0"/>
            </a:endParaRPr>
          </a:p>
          <a:p>
            <a:r>
              <a:rPr lang="en-US" altLang="zh-TW" sz="2400" dirty="0">
                <a:latin typeface="Calibri" panose="020F0502020204030204" pitchFamily="34" charset="0"/>
                <a:cs typeface="Calibri" panose="020F0502020204030204" pitchFamily="34" charset="0"/>
              </a:rPr>
              <a:t>“Substantial unattributed textual copying of another‘s work means</a:t>
            </a:r>
            <a:r>
              <a:rPr lang="zh-TW" altLang="en-US" sz="2400" dirty="0">
                <a:latin typeface="Calibri" panose="020F0502020204030204" pitchFamily="34" charset="0"/>
                <a:cs typeface="Calibri" panose="020F0502020204030204" pitchFamily="34" charset="0"/>
              </a:rPr>
              <a:t> </a:t>
            </a:r>
            <a:r>
              <a:rPr lang="en-US" altLang="zh-TW" sz="2400" dirty="0">
                <a:latin typeface="Calibri" panose="020F0502020204030204" pitchFamily="34" charset="0"/>
                <a:cs typeface="Calibri" panose="020F0502020204030204" pitchFamily="34" charset="0"/>
              </a:rPr>
              <a:t>the unattributed verbatim or nearly verbatim copying of sentences</a:t>
            </a:r>
            <a:r>
              <a:rPr lang="zh-TW" altLang="en-US" sz="2400" dirty="0">
                <a:latin typeface="Calibri" panose="020F0502020204030204" pitchFamily="34" charset="0"/>
                <a:cs typeface="Calibri" panose="020F0502020204030204" pitchFamily="34" charset="0"/>
              </a:rPr>
              <a:t> </a:t>
            </a:r>
            <a:r>
              <a:rPr lang="en-US" altLang="zh-TW" sz="2400" dirty="0">
                <a:latin typeface="Calibri" panose="020F0502020204030204" pitchFamily="34" charset="0"/>
                <a:cs typeface="Calibri" panose="020F0502020204030204" pitchFamily="34" charset="0"/>
              </a:rPr>
              <a:t>and paragraphs which materially </a:t>
            </a:r>
            <a:r>
              <a:rPr lang="en-US" altLang="zh-TW" sz="2400" dirty="0">
                <a:solidFill>
                  <a:srgbClr val="FF0000"/>
                </a:solidFill>
                <a:latin typeface="Calibri" panose="020F0502020204030204" pitchFamily="34" charset="0"/>
                <a:cs typeface="Calibri" panose="020F0502020204030204" pitchFamily="34" charset="0"/>
              </a:rPr>
              <a:t>mislead the ordinary reader</a:t>
            </a:r>
            <a:r>
              <a:rPr lang="zh-TW" altLang="en-US" sz="2400" dirty="0">
                <a:solidFill>
                  <a:srgbClr val="FF0000"/>
                </a:solidFill>
                <a:latin typeface="Calibri" panose="020F0502020204030204" pitchFamily="34" charset="0"/>
                <a:cs typeface="Calibri" panose="020F0502020204030204" pitchFamily="34" charset="0"/>
              </a:rPr>
              <a:t> </a:t>
            </a:r>
            <a:r>
              <a:rPr lang="en-US" altLang="zh-TW" sz="2400" dirty="0">
                <a:solidFill>
                  <a:srgbClr val="FF0000"/>
                </a:solidFill>
                <a:latin typeface="Calibri" panose="020F0502020204030204" pitchFamily="34" charset="0"/>
                <a:cs typeface="Calibri" panose="020F0502020204030204" pitchFamily="34" charset="0"/>
              </a:rPr>
              <a:t>regarding the contributions of the author</a:t>
            </a:r>
            <a:r>
              <a:rPr lang="en-US" altLang="zh-TW" sz="2400" dirty="0">
                <a:latin typeface="Calibri" panose="020F0502020204030204" pitchFamily="34" charset="0"/>
                <a:cs typeface="Calibri" panose="020F0502020204030204" pitchFamily="34" charset="0"/>
              </a:rPr>
              <a:t>. </a:t>
            </a:r>
          </a:p>
          <a:p>
            <a:endParaRPr lang="en-US" altLang="zh-TW" sz="2400" dirty="0">
              <a:solidFill>
                <a:srgbClr val="FF0000"/>
              </a:solidFill>
              <a:latin typeface="Calibri" panose="020F0502020204030204" pitchFamily="34" charset="0"/>
              <a:cs typeface="Calibri" panose="020F0502020204030204" pitchFamily="34" charset="0"/>
            </a:endParaRPr>
          </a:p>
          <a:p>
            <a:r>
              <a:rPr lang="en-US" altLang="zh-TW" sz="2400" dirty="0">
                <a:solidFill>
                  <a:srgbClr val="FF0000"/>
                </a:solidFill>
                <a:latin typeface="Calibri" panose="020F0502020204030204" pitchFamily="34" charset="0"/>
                <a:cs typeface="Calibri" panose="020F0502020204030204" pitchFamily="34" charset="0"/>
              </a:rPr>
              <a:t>ORI generally does</a:t>
            </a:r>
            <a:r>
              <a:rPr lang="zh-TW" altLang="en-US" sz="2400" dirty="0">
                <a:solidFill>
                  <a:srgbClr val="FF0000"/>
                </a:solidFill>
                <a:latin typeface="Calibri" panose="020F0502020204030204" pitchFamily="34" charset="0"/>
                <a:cs typeface="Calibri" panose="020F0502020204030204" pitchFamily="34" charset="0"/>
              </a:rPr>
              <a:t> </a:t>
            </a:r>
            <a:r>
              <a:rPr lang="en-US" altLang="zh-TW" sz="2400" dirty="0">
                <a:solidFill>
                  <a:srgbClr val="FF0000"/>
                </a:solidFill>
                <a:latin typeface="Calibri" panose="020F0502020204030204" pitchFamily="34" charset="0"/>
                <a:cs typeface="Calibri" panose="020F0502020204030204" pitchFamily="34" charset="0"/>
              </a:rPr>
              <a:t>not pursue the limited use of identical or nearly-identical</a:t>
            </a:r>
            <a:r>
              <a:rPr lang="zh-TW" altLang="en-US" sz="2400" dirty="0">
                <a:solidFill>
                  <a:srgbClr val="FF0000"/>
                </a:solidFill>
                <a:latin typeface="Calibri" panose="020F0502020204030204" pitchFamily="34" charset="0"/>
                <a:cs typeface="Calibri" panose="020F0502020204030204" pitchFamily="34" charset="0"/>
              </a:rPr>
              <a:t> </a:t>
            </a:r>
            <a:r>
              <a:rPr lang="en-US" altLang="zh-TW" sz="2400" dirty="0">
                <a:solidFill>
                  <a:srgbClr val="FF0000"/>
                </a:solidFill>
                <a:latin typeface="Calibri" panose="020F0502020204030204" pitchFamily="34" charset="0"/>
                <a:cs typeface="Calibri" panose="020F0502020204030204" pitchFamily="34" charset="0"/>
              </a:rPr>
              <a:t>phrases which </a:t>
            </a:r>
            <a:r>
              <a:rPr lang="en-US" altLang="zh-TW" sz="2400" u="sng" dirty="0">
                <a:solidFill>
                  <a:srgbClr val="FF0000"/>
                </a:solidFill>
                <a:latin typeface="Calibri" panose="020F0502020204030204" pitchFamily="34" charset="0"/>
                <a:cs typeface="Calibri" panose="020F0502020204030204" pitchFamily="34" charset="0"/>
              </a:rPr>
              <a:t>describe a commonly-used methodology or previous</a:t>
            </a:r>
            <a:r>
              <a:rPr lang="zh-TW" altLang="en-US" sz="2400" u="sng" dirty="0">
                <a:solidFill>
                  <a:srgbClr val="FF0000"/>
                </a:solidFill>
                <a:latin typeface="Calibri" panose="020F0502020204030204" pitchFamily="34" charset="0"/>
                <a:cs typeface="Calibri" panose="020F0502020204030204" pitchFamily="34" charset="0"/>
              </a:rPr>
              <a:t> </a:t>
            </a:r>
            <a:r>
              <a:rPr lang="en-US" altLang="zh-TW" sz="2400" u="sng" dirty="0">
                <a:solidFill>
                  <a:srgbClr val="FF0000"/>
                </a:solidFill>
                <a:latin typeface="Calibri" panose="020F0502020204030204" pitchFamily="34" charset="0"/>
                <a:cs typeface="Calibri" panose="020F0502020204030204" pitchFamily="34" charset="0"/>
              </a:rPr>
              <a:t>research </a:t>
            </a:r>
            <a:r>
              <a:rPr lang="en-US" altLang="zh-TW" sz="2400" dirty="0">
                <a:solidFill>
                  <a:srgbClr val="FF0000"/>
                </a:solidFill>
                <a:latin typeface="Calibri" panose="020F0502020204030204" pitchFamily="34" charset="0"/>
                <a:cs typeface="Calibri" panose="020F0502020204030204" pitchFamily="34" charset="0"/>
              </a:rPr>
              <a:t>because ORI does not consider such use as </a:t>
            </a:r>
            <a:r>
              <a:rPr lang="en-US" altLang="zh-TW" sz="2400" u="sng" dirty="0">
                <a:solidFill>
                  <a:srgbClr val="FF0000"/>
                </a:solidFill>
                <a:latin typeface="Calibri" panose="020F0502020204030204" pitchFamily="34" charset="0"/>
                <a:cs typeface="Calibri" panose="020F0502020204030204" pitchFamily="34" charset="0"/>
              </a:rPr>
              <a:t>substantially</a:t>
            </a:r>
            <a:r>
              <a:rPr lang="zh-TW" altLang="en-US" sz="2400" u="sng" dirty="0">
                <a:solidFill>
                  <a:srgbClr val="FF0000"/>
                </a:solidFill>
                <a:latin typeface="Calibri" panose="020F0502020204030204" pitchFamily="34" charset="0"/>
                <a:cs typeface="Calibri" panose="020F0502020204030204" pitchFamily="34" charset="0"/>
              </a:rPr>
              <a:t> </a:t>
            </a:r>
            <a:r>
              <a:rPr lang="en-US" altLang="zh-TW" sz="2400" u="sng" dirty="0">
                <a:solidFill>
                  <a:srgbClr val="FF0000"/>
                </a:solidFill>
                <a:latin typeface="Calibri" panose="020F0502020204030204" pitchFamily="34" charset="0"/>
                <a:cs typeface="Calibri" panose="020F0502020204030204" pitchFamily="34" charset="0"/>
              </a:rPr>
              <a:t>misleading </a:t>
            </a:r>
            <a:r>
              <a:rPr lang="en-US" altLang="zh-TW" sz="2400" dirty="0">
                <a:solidFill>
                  <a:srgbClr val="FF0000"/>
                </a:solidFill>
                <a:latin typeface="Calibri" panose="020F0502020204030204" pitchFamily="34" charset="0"/>
                <a:cs typeface="Calibri" panose="020F0502020204030204" pitchFamily="34" charset="0"/>
              </a:rPr>
              <a:t>to the reader or </a:t>
            </a:r>
            <a:r>
              <a:rPr lang="en-US" altLang="zh-TW" sz="2400" u="sng" dirty="0">
                <a:solidFill>
                  <a:srgbClr val="FF0000"/>
                </a:solidFill>
                <a:latin typeface="Calibri" panose="020F0502020204030204" pitchFamily="34" charset="0"/>
                <a:cs typeface="Calibri" panose="020F0502020204030204" pitchFamily="34" charset="0"/>
              </a:rPr>
              <a:t>of great significance</a:t>
            </a:r>
            <a:r>
              <a:rPr lang="en-US" altLang="zh-TW" sz="2400" dirty="0">
                <a:latin typeface="Calibri" panose="020F0502020204030204" pitchFamily="34" charset="0"/>
                <a:cs typeface="Calibri" panose="020F0502020204030204" pitchFamily="34" charset="0"/>
              </a:rPr>
              <a:t>.”</a:t>
            </a:r>
            <a:endParaRPr lang="zh-TW" altLang="en-US" sz="2400" dirty="0">
              <a:latin typeface="Calibri" panose="020F0502020204030204" pitchFamily="34" charset="0"/>
              <a:cs typeface="Calibri" panose="020F0502020204030204" pitchFamily="34" charset="0"/>
            </a:endParaRPr>
          </a:p>
        </p:txBody>
      </p:sp>
      <p:sp>
        <p:nvSpPr>
          <p:cNvPr id="6" name="文字方塊 5">
            <a:extLst>
              <a:ext uri="{FF2B5EF4-FFF2-40B4-BE49-F238E27FC236}">
                <a16:creationId xmlns:a16="http://schemas.microsoft.com/office/drawing/2014/main" id="{63EEB7A0-98D0-453E-BA89-5A5320D9609E}"/>
              </a:ext>
            </a:extLst>
          </p:cNvPr>
          <p:cNvSpPr txBox="1"/>
          <p:nvPr/>
        </p:nvSpPr>
        <p:spPr>
          <a:xfrm flipH="1">
            <a:off x="659003" y="6350169"/>
            <a:ext cx="11532996" cy="400110"/>
          </a:xfrm>
          <a:prstGeom prst="rect">
            <a:avLst/>
          </a:prstGeom>
          <a:noFill/>
        </p:spPr>
        <p:txBody>
          <a:bodyPr wrap="square" rtlCol="0">
            <a:spAutoFit/>
          </a:bodyPr>
          <a:lstStyle/>
          <a:p>
            <a:r>
              <a:rPr lang="en-US" altLang="zh-TW" sz="2000" dirty="0">
                <a:latin typeface="Calibri" panose="020F0502020204030204" pitchFamily="34" charset="0"/>
                <a:cs typeface="Calibri" panose="020F0502020204030204" pitchFamily="34" charset="0"/>
              </a:rPr>
              <a:t>ORI</a:t>
            </a:r>
            <a:r>
              <a:rPr lang="zh-TW" altLang="en-US" sz="2000" dirty="0">
                <a:latin typeface="Calibri" panose="020F0502020204030204" pitchFamily="34" charset="0"/>
                <a:cs typeface="Calibri" panose="020F0502020204030204" pitchFamily="34" charset="0"/>
              </a:rPr>
              <a:t> </a:t>
            </a:r>
            <a:r>
              <a:rPr lang="en-US" altLang="zh-TW" sz="2000" dirty="0">
                <a:latin typeface="Calibri" panose="020F0502020204030204" pitchFamily="34" charset="0"/>
                <a:cs typeface="Calibri" panose="020F0502020204030204" pitchFamily="34" charset="0"/>
              </a:rPr>
              <a:t>Newsletter Volume 3, No. 1, Office of Research Integrity, U.S. Public Health</a:t>
            </a:r>
            <a:r>
              <a:rPr lang="zh-TW" altLang="en-US" sz="2000" dirty="0">
                <a:latin typeface="Calibri" panose="020F0502020204030204" pitchFamily="34" charset="0"/>
                <a:cs typeface="Calibri" panose="020F0502020204030204" pitchFamily="34" charset="0"/>
              </a:rPr>
              <a:t> </a:t>
            </a:r>
            <a:r>
              <a:rPr lang="en-US" altLang="zh-TW" sz="2000" dirty="0">
                <a:latin typeface="Calibri" panose="020F0502020204030204" pitchFamily="34" charset="0"/>
                <a:cs typeface="Calibri" panose="020F0502020204030204" pitchFamily="34" charset="0"/>
              </a:rPr>
              <a:t>Service, December 1994 </a:t>
            </a:r>
            <a:endParaRPr lang="zh-TW" alt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331257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1596459A-4AFB-44DA-8A4D-A7F2522D337A}"/>
              </a:ext>
            </a:extLst>
          </p:cNvPr>
          <p:cNvSpPr>
            <a:spLocks noGrp="1"/>
          </p:cNvSpPr>
          <p:nvPr>
            <p:ph type="body" sz="quarter" idx="10"/>
          </p:nvPr>
        </p:nvSpPr>
        <p:spPr>
          <a:xfrm>
            <a:off x="659005" y="258233"/>
            <a:ext cx="5304916" cy="529569"/>
          </a:xfrm>
        </p:spPr>
        <p:txBody>
          <a:bodyPr>
            <a:normAutofit fontScale="92500" lnSpcReduction="10000"/>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抄襲部分是否為文中的核心</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文字方塊 2">
            <a:extLst>
              <a:ext uri="{FF2B5EF4-FFF2-40B4-BE49-F238E27FC236}">
                <a16:creationId xmlns:a16="http://schemas.microsoft.com/office/drawing/2014/main" id="{3206E0B4-A1BE-4DB0-8F1D-E8B6D11CB476}"/>
              </a:ext>
            </a:extLst>
          </p:cNvPr>
          <p:cNvSpPr txBox="1"/>
          <p:nvPr/>
        </p:nvSpPr>
        <p:spPr>
          <a:xfrm>
            <a:off x="659002" y="1280853"/>
            <a:ext cx="10434535" cy="830997"/>
          </a:xfrm>
          <a:prstGeom prst="rect">
            <a:avLst/>
          </a:prstGeom>
          <a:noFill/>
        </p:spPr>
        <p:txBody>
          <a:bodyPr wrap="square" rtlCol="0">
            <a:spAutoFit/>
          </a:bodyPr>
          <a:lstStyle/>
          <a:p>
            <a:r>
              <a:rPr lang="zh-TW" altLang="en-US" sz="2400" dirty="0">
                <a:solidFill>
                  <a:srgbClr val="FF0000"/>
                </a:solidFill>
                <a:latin typeface="標楷體" panose="03000509000000000000" pitchFamily="65" charset="-120"/>
                <a:ea typeface="標楷體" panose="03000509000000000000" pitchFamily="65" charset="-120"/>
              </a:rPr>
              <a:t>背景介紹、研究方法，</a:t>
            </a:r>
            <a:r>
              <a:rPr lang="zh-TW" altLang="en-US" sz="2400" dirty="0">
                <a:latin typeface="標楷體" panose="03000509000000000000" pitchFamily="65" charset="-120"/>
                <a:ea typeface="標楷體" panose="03000509000000000000" pitchFamily="65" charset="-120"/>
              </a:rPr>
              <a:t>常見取材自他人的論文</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計畫，如非涉及創新核心部分，且註明出處</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未必是理想引註方式</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，則無將他人成果竊為己有之企圖。</a:t>
            </a:r>
            <a:endParaRPr lang="en-US" altLang="zh-TW" sz="2400" dirty="0">
              <a:latin typeface="標楷體" panose="03000509000000000000" pitchFamily="65" charset="-120"/>
              <a:ea typeface="標楷體" panose="03000509000000000000" pitchFamily="65" charset="-120"/>
            </a:endParaRPr>
          </a:p>
        </p:txBody>
      </p:sp>
      <p:sp>
        <p:nvSpPr>
          <p:cNvPr id="4" name="文字方塊 3">
            <a:extLst>
              <a:ext uri="{FF2B5EF4-FFF2-40B4-BE49-F238E27FC236}">
                <a16:creationId xmlns:a16="http://schemas.microsoft.com/office/drawing/2014/main" id="{A903F2B1-8CA1-4C46-90F6-13577E166543}"/>
              </a:ext>
            </a:extLst>
          </p:cNvPr>
          <p:cNvSpPr txBox="1"/>
          <p:nvPr/>
        </p:nvSpPr>
        <p:spPr>
          <a:xfrm>
            <a:off x="1319513" y="2246196"/>
            <a:ext cx="7569844" cy="461665"/>
          </a:xfrm>
          <a:prstGeom prst="rect">
            <a:avLst/>
          </a:prstGeom>
          <a:noFill/>
        </p:spPr>
        <p:txBody>
          <a:bodyPr wrap="square" rtlCol="0">
            <a:spAutoFit/>
          </a:bodyPr>
          <a:lstStyle/>
          <a:p>
            <a:pPr marL="342900" indent="-342900">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如果篇幅甚大，且未引註出處，可能視為抄襲。</a:t>
            </a:r>
          </a:p>
        </p:txBody>
      </p:sp>
      <p:sp>
        <p:nvSpPr>
          <p:cNvPr id="5" name="文字方塊 4">
            <a:extLst>
              <a:ext uri="{FF2B5EF4-FFF2-40B4-BE49-F238E27FC236}">
                <a16:creationId xmlns:a16="http://schemas.microsoft.com/office/drawing/2014/main" id="{70C88517-EA4A-4B37-A1DA-FA6532509AC8}"/>
              </a:ext>
            </a:extLst>
          </p:cNvPr>
          <p:cNvSpPr txBox="1"/>
          <p:nvPr/>
        </p:nvSpPr>
        <p:spPr>
          <a:xfrm>
            <a:off x="1319513" y="2873430"/>
            <a:ext cx="6180881" cy="461665"/>
          </a:xfrm>
          <a:prstGeom prst="rect">
            <a:avLst/>
          </a:prstGeom>
          <a:noFill/>
        </p:spPr>
        <p:txBody>
          <a:bodyPr wrap="square" rtlCol="0">
            <a:spAutoFit/>
          </a:bodyPr>
          <a:lstStyle/>
          <a:p>
            <a:pPr marL="342900" indent="-342900">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人文社會領域較重視表達，可能視為抄襲</a:t>
            </a:r>
          </a:p>
        </p:txBody>
      </p:sp>
    </p:spTree>
    <p:extLst>
      <p:ext uri="{BB962C8B-B14F-4D97-AF65-F5344CB8AC3E}">
        <p14:creationId xmlns:p14="http://schemas.microsoft.com/office/powerpoint/2010/main" val="396886666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125609E2-A515-491B-847E-2390FDC17841}"/>
              </a:ext>
            </a:extLst>
          </p:cNvPr>
          <p:cNvSpPr>
            <a:spLocks noGrp="1"/>
          </p:cNvSpPr>
          <p:nvPr>
            <p:ph type="body" sz="quarter" idx="10"/>
          </p:nvPr>
        </p:nvSpPr>
        <p:spPr/>
        <p:txBody>
          <a:bodyPr>
            <a:noAutofit/>
          </a:bodyPr>
          <a:lstStyle/>
          <a:p>
            <a:r>
              <a:rPr lang="zh-TW" altLang="en-US" sz="3200" dirty="0">
                <a:latin typeface="標楷體" panose="03000509000000000000" pitchFamily="65" charset="-120"/>
                <a:ea typeface="標楷體" panose="03000509000000000000" pitchFamily="65" charset="-120"/>
              </a:rPr>
              <a:t>學生</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老師</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合作者之間關係</a:t>
            </a:r>
          </a:p>
        </p:txBody>
      </p:sp>
      <p:sp>
        <p:nvSpPr>
          <p:cNvPr id="3" name="文字方塊 2">
            <a:extLst>
              <a:ext uri="{FF2B5EF4-FFF2-40B4-BE49-F238E27FC236}">
                <a16:creationId xmlns:a16="http://schemas.microsoft.com/office/drawing/2014/main" id="{96CE0A73-BDA7-41B9-8541-31E8D93CEF14}"/>
              </a:ext>
            </a:extLst>
          </p:cNvPr>
          <p:cNvSpPr txBox="1"/>
          <p:nvPr/>
        </p:nvSpPr>
        <p:spPr>
          <a:xfrm flipH="1">
            <a:off x="659004" y="1602801"/>
            <a:ext cx="1556888" cy="461665"/>
          </a:xfrm>
          <a:prstGeom prst="rect">
            <a:avLst/>
          </a:prstGeom>
          <a:noFill/>
        </p:spPr>
        <p:txBody>
          <a:bodyPr wrap="square" rtlCol="0">
            <a:spAutoFit/>
          </a:bodyPr>
          <a:lstStyle/>
          <a:p>
            <a:r>
              <a:rPr lang="zh-TW" altLang="en-US" sz="2400" dirty="0">
                <a:latin typeface="標楷體" panose="03000509000000000000" pitchFamily="65" charset="-120"/>
                <a:ea typeface="標楷體" panose="03000509000000000000" pitchFamily="65" charset="-120"/>
              </a:rPr>
              <a:t>研究計畫</a:t>
            </a:r>
          </a:p>
        </p:txBody>
      </p:sp>
      <p:sp>
        <p:nvSpPr>
          <p:cNvPr id="4" name="文字方塊 3">
            <a:extLst>
              <a:ext uri="{FF2B5EF4-FFF2-40B4-BE49-F238E27FC236}">
                <a16:creationId xmlns:a16="http://schemas.microsoft.com/office/drawing/2014/main" id="{3E078173-21BE-4023-AA8D-0323D686077E}"/>
              </a:ext>
            </a:extLst>
          </p:cNvPr>
          <p:cNvSpPr txBox="1"/>
          <p:nvPr/>
        </p:nvSpPr>
        <p:spPr>
          <a:xfrm>
            <a:off x="3467367" y="1602801"/>
            <a:ext cx="1512371" cy="461665"/>
          </a:xfrm>
          <a:prstGeom prst="rect">
            <a:avLst/>
          </a:prstGeom>
          <a:noFill/>
        </p:spPr>
        <p:txBody>
          <a:bodyPr wrap="square" rtlCol="0">
            <a:spAutoFit/>
          </a:bodyPr>
          <a:lstStyle/>
          <a:p>
            <a:r>
              <a:rPr lang="zh-TW" altLang="en-US" sz="2400" dirty="0">
                <a:latin typeface="標楷體" panose="03000509000000000000" pitchFamily="65" charset="-120"/>
                <a:ea typeface="標楷體" panose="03000509000000000000" pitchFamily="65" charset="-120"/>
              </a:rPr>
              <a:t>學位論文</a:t>
            </a:r>
          </a:p>
        </p:txBody>
      </p:sp>
      <p:sp>
        <p:nvSpPr>
          <p:cNvPr id="6" name="文字方塊 5">
            <a:extLst>
              <a:ext uri="{FF2B5EF4-FFF2-40B4-BE49-F238E27FC236}">
                <a16:creationId xmlns:a16="http://schemas.microsoft.com/office/drawing/2014/main" id="{75441BC2-65A9-4B8B-A448-EE2743AF3D31}"/>
              </a:ext>
            </a:extLst>
          </p:cNvPr>
          <p:cNvSpPr txBox="1"/>
          <p:nvPr/>
        </p:nvSpPr>
        <p:spPr>
          <a:xfrm flipH="1">
            <a:off x="3470145" y="2967335"/>
            <a:ext cx="1556888" cy="461665"/>
          </a:xfrm>
          <a:prstGeom prst="rect">
            <a:avLst/>
          </a:prstGeom>
          <a:noFill/>
        </p:spPr>
        <p:txBody>
          <a:bodyPr wrap="square" rtlCol="0">
            <a:spAutoFit/>
          </a:bodyPr>
          <a:lstStyle/>
          <a:p>
            <a:r>
              <a:rPr lang="zh-TW" altLang="en-US" sz="2400" dirty="0">
                <a:latin typeface="標楷體" panose="03000509000000000000" pitchFamily="65" charset="-120"/>
                <a:ea typeface="標楷體" panose="03000509000000000000" pitchFamily="65" charset="-120"/>
              </a:rPr>
              <a:t>期刊論文</a:t>
            </a:r>
          </a:p>
        </p:txBody>
      </p:sp>
      <p:sp>
        <p:nvSpPr>
          <p:cNvPr id="7" name="文字方塊 6">
            <a:extLst>
              <a:ext uri="{FF2B5EF4-FFF2-40B4-BE49-F238E27FC236}">
                <a16:creationId xmlns:a16="http://schemas.microsoft.com/office/drawing/2014/main" id="{E1C60F11-5239-41E4-A8CB-5545A6671C5D}"/>
              </a:ext>
            </a:extLst>
          </p:cNvPr>
          <p:cNvSpPr txBox="1"/>
          <p:nvPr/>
        </p:nvSpPr>
        <p:spPr>
          <a:xfrm flipH="1">
            <a:off x="659004" y="2967335"/>
            <a:ext cx="1512371" cy="461665"/>
          </a:xfrm>
          <a:prstGeom prst="rect">
            <a:avLst/>
          </a:prstGeom>
          <a:noFill/>
        </p:spPr>
        <p:txBody>
          <a:bodyPr wrap="square" rtlCol="0">
            <a:spAutoFit/>
          </a:bodyPr>
          <a:lstStyle/>
          <a:p>
            <a:r>
              <a:rPr lang="zh-TW" altLang="en-US" sz="2400" dirty="0">
                <a:latin typeface="標楷體" panose="03000509000000000000" pitchFamily="65" charset="-120"/>
                <a:ea typeface="標楷體" panose="03000509000000000000" pitchFamily="65" charset="-120"/>
              </a:rPr>
              <a:t>成果報告</a:t>
            </a:r>
          </a:p>
        </p:txBody>
      </p:sp>
      <p:cxnSp>
        <p:nvCxnSpPr>
          <p:cNvPr id="9" name="直線單箭頭接點 8">
            <a:extLst>
              <a:ext uri="{FF2B5EF4-FFF2-40B4-BE49-F238E27FC236}">
                <a16:creationId xmlns:a16="http://schemas.microsoft.com/office/drawing/2014/main" id="{AF8239AC-602A-44E2-92AA-D93DA01C8F9E}"/>
              </a:ext>
            </a:extLst>
          </p:cNvPr>
          <p:cNvCxnSpPr>
            <a:stCxn id="3" idx="1"/>
          </p:cNvCxnSpPr>
          <p:nvPr/>
        </p:nvCxnSpPr>
        <p:spPr>
          <a:xfrm flipV="1">
            <a:off x="2215892" y="1833633"/>
            <a:ext cx="1095570" cy="1"/>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直線單箭頭接點 9">
            <a:extLst>
              <a:ext uri="{FF2B5EF4-FFF2-40B4-BE49-F238E27FC236}">
                <a16:creationId xmlns:a16="http://schemas.microsoft.com/office/drawing/2014/main" id="{31E27F11-EF9F-403D-AFC5-E5EF1BC21866}"/>
              </a:ext>
            </a:extLst>
          </p:cNvPr>
          <p:cNvCxnSpPr/>
          <p:nvPr/>
        </p:nvCxnSpPr>
        <p:spPr>
          <a:xfrm flipV="1">
            <a:off x="2190931" y="3141425"/>
            <a:ext cx="1095570" cy="1"/>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直線單箭頭接點 12">
            <a:extLst>
              <a:ext uri="{FF2B5EF4-FFF2-40B4-BE49-F238E27FC236}">
                <a16:creationId xmlns:a16="http://schemas.microsoft.com/office/drawing/2014/main" id="{25BE02A8-E26D-4756-90A8-E809C98D865D}"/>
              </a:ext>
            </a:extLst>
          </p:cNvPr>
          <p:cNvCxnSpPr>
            <a:cxnSpLocks/>
          </p:cNvCxnSpPr>
          <p:nvPr/>
        </p:nvCxnSpPr>
        <p:spPr>
          <a:xfrm>
            <a:off x="1437448" y="2161802"/>
            <a:ext cx="0" cy="688206"/>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直線單箭頭接點 16">
            <a:extLst>
              <a:ext uri="{FF2B5EF4-FFF2-40B4-BE49-F238E27FC236}">
                <a16:creationId xmlns:a16="http://schemas.microsoft.com/office/drawing/2014/main" id="{114F5384-8ECE-448D-B381-9E01A3B244BE}"/>
              </a:ext>
            </a:extLst>
          </p:cNvPr>
          <p:cNvCxnSpPr>
            <a:cxnSpLocks/>
          </p:cNvCxnSpPr>
          <p:nvPr/>
        </p:nvCxnSpPr>
        <p:spPr>
          <a:xfrm>
            <a:off x="4124500" y="2161802"/>
            <a:ext cx="0" cy="688206"/>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直線單箭頭接點 19">
            <a:extLst>
              <a:ext uri="{FF2B5EF4-FFF2-40B4-BE49-F238E27FC236}">
                <a16:creationId xmlns:a16="http://schemas.microsoft.com/office/drawing/2014/main" id="{ADBE2C08-6C23-4D72-8B18-F63FEED4E92C}"/>
              </a:ext>
            </a:extLst>
          </p:cNvPr>
          <p:cNvCxnSpPr>
            <a:cxnSpLocks/>
          </p:cNvCxnSpPr>
          <p:nvPr/>
        </p:nvCxnSpPr>
        <p:spPr>
          <a:xfrm flipH="1">
            <a:off x="2039027" y="2192062"/>
            <a:ext cx="1428340" cy="717430"/>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直線單箭頭接點 21">
            <a:extLst>
              <a:ext uri="{FF2B5EF4-FFF2-40B4-BE49-F238E27FC236}">
                <a16:creationId xmlns:a16="http://schemas.microsoft.com/office/drawing/2014/main" id="{42624F64-29F8-4962-A033-F5FC655A224A}"/>
              </a:ext>
            </a:extLst>
          </p:cNvPr>
          <p:cNvCxnSpPr>
            <a:cxnSpLocks/>
          </p:cNvCxnSpPr>
          <p:nvPr/>
        </p:nvCxnSpPr>
        <p:spPr>
          <a:xfrm flipH="1" flipV="1">
            <a:off x="2039027" y="2192062"/>
            <a:ext cx="1428341" cy="657946"/>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文字方塊 25">
            <a:extLst>
              <a:ext uri="{FF2B5EF4-FFF2-40B4-BE49-F238E27FC236}">
                <a16:creationId xmlns:a16="http://schemas.microsoft.com/office/drawing/2014/main" id="{84FFFC6A-081F-4AF7-AB44-4EB79BE917F7}"/>
              </a:ext>
            </a:extLst>
          </p:cNvPr>
          <p:cNvSpPr txBox="1"/>
          <p:nvPr/>
        </p:nvSpPr>
        <p:spPr>
          <a:xfrm flipH="1">
            <a:off x="5210677" y="1205918"/>
            <a:ext cx="6748698" cy="2554545"/>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zh-TW" altLang="en-US" sz="2400" dirty="0">
                <a:latin typeface="Times New Roman" panose="02020603050405020304" pitchFamily="18" charset="0"/>
                <a:ea typeface="標楷體" panose="03000509000000000000" pitchFamily="65" charset="-120"/>
              </a:rPr>
              <a:t>視為共同著作</a:t>
            </a:r>
            <a:endParaRPr lang="en-US" altLang="zh-TW" sz="2400" dirty="0">
              <a:latin typeface="Times New Roman" panose="02020603050405020304" pitchFamily="18" charset="0"/>
              <a:ea typeface="標楷體" panose="03000509000000000000" pitchFamily="65" charset="-120"/>
            </a:endParaRPr>
          </a:p>
          <a:p>
            <a:pPr marL="342900" indent="-342900">
              <a:spcBef>
                <a:spcPts val="1200"/>
              </a:spcBef>
              <a:buFont typeface="Arial" panose="020B0604020202020204" pitchFamily="34" charset="0"/>
              <a:buChar char="•"/>
            </a:pPr>
            <a:r>
              <a:rPr lang="zh-TW" altLang="en-US" sz="2400" dirty="0">
                <a:latin typeface="Times New Roman" panose="02020603050405020304" pitchFamily="18" charset="0"/>
                <a:ea typeface="標楷體" panose="03000509000000000000" pitchFamily="65" charset="-120"/>
              </a:rPr>
              <a:t>註明貢獻 </a:t>
            </a:r>
            <a:r>
              <a:rPr lang="en-US" altLang="zh-TW" sz="2400" dirty="0">
                <a:latin typeface="Times New Roman" panose="02020603050405020304" pitchFamily="18" charset="0"/>
                <a:ea typeface="標楷體" panose="03000509000000000000" pitchFamily="65" charset="-120"/>
              </a:rPr>
              <a:t>(be specific)</a:t>
            </a:r>
            <a:r>
              <a:rPr lang="zh-TW" altLang="en-US" sz="2400" dirty="0">
                <a:latin typeface="Times New Roman" panose="02020603050405020304" pitchFamily="18" charset="0"/>
                <a:ea typeface="標楷體" panose="03000509000000000000" pitchFamily="65" charset="-120"/>
              </a:rPr>
              <a:t>、註明出處</a:t>
            </a:r>
            <a:endParaRPr lang="en-US" altLang="zh-TW" sz="2400" dirty="0">
              <a:latin typeface="Times New Roman" panose="02020603050405020304" pitchFamily="18" charset="0"/>
              <a:ea typeface="標楷體" panose="03000509000000000000" pitchFamily="65" charset="-120"/>
            </a:endParaRPr>
          </a:p>
          <a:p>
            <a:pPr marL="342900" indent="-342900">
              <a:spcBef>
                <a:spcPts val="1200"/>
              </a:spcBef>
              <a:buFont typeface="Arial" panose="020B0604020202020204" pitchFamily="34" charset="0"/>
              <a:buChar char="•"/>
            </a:pPr>
            <a:r>
              <a:rPr lang="zh-TW" altLang="en-US" sz="2400" dirty="0">
                <a:latin typeface="Times New Roman" panose="02020603050405020304" pitchFamily="18" charset="0"/>
                <a:ea typeface="標楷體" panose="03000509000000000000" pitchFamily="65" charset="-120"/>
              </a:rPr>
              <a:t>註明於期刊論文及學位論文的 </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Acknowledgment </a:t>
            </a:r>
          </a:p>
          <a:p>
            <a:pPr marL="342900" indent="-342900">
              <a:spcBef>
                <a:spcPts val="1200"/>
              </a:spcBef>
              <a:buFont typeface="Arial" panose="020B0604020202020204" pitchFamily="34" charset="0"/>
              <a:buChar char="•"/>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註明於計畫及成果報告之開始處</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a:spcBef>
                <a:spcPts val="1200"/>
              </a:spcBef>
            </a:pPr>
            <a:r>
              <a:rPr lang="zh-TW" altLang="en-US" sz="2400" dirty="0">
                <a:solidFill>
                  <a:srgbClr val="0000FF"/>
                </a:solidFill>
                <a:latin typeface="Times New Roman" panose="02020603050405020304" pitchFamily="18" charset="0"/>
                <a:ea typeface="標楷體" panose="03000509000000000000" pitchFamily="65" charset="-120"/>
              </a:rPr>
              <a:t>無侵占他人貢獻之意圖</a:t>
            </a:r>
            <a:r>
              <a:rPr lang="en-US" altLang="zh-TW" sz="2400" dirty="0">
                <a:solidFill>
                  <a:srgbClr val="0000FF"/>
                </a:solidFill>
                <a:latin typeface="Times New Roman" panose="02020603050405020304" pitchFamily="18" charset="0"/>
                <a:ea typeface="標楷體" panose="03000509000000000000" pitchFamily="65" charset="-120"/>
              </a:rPr>
              <a:t>   =&gt;</a:t>
            </a:r>
            <a:r>
              <a:rPr lang="zh-TW" altLang="en-US" sz="2400" dirty="0">
                <a:solidFill>
                  <a:srgbClr val="0000FF"/>
                </a:solidFill>
                <a:latin typeface="Times New Roman" panose="02020603050405020304" pitchFamily="18" charset="0"/>
                <a:ea typeface="標楷體" panose="03000509000000000000" pitchFamily="65" charset="-120"/>
              </a:rPr>
              <a:t>　無抄襲問題</a:t>
            </a:r>
          </a:p>
        </p:txBody>
      </p:sp>
      <p:sp>
        <p:nvSpPr>
          <p:cNvPr id="5" name="矩形 4">
            <a:extLst>
              <a:ext uri="{FF2B5EF4-FFF2-40B4-BE49-F238E27FC236}">
                <a16:creationId xmlns:a16="http://schemas.microsoft.com/office/drawing/2014/main" id="{75740D86-D651-4437-9BAD-8ECBB2DE422E}"/>
              </a:ext>
            </a:extLst>
          </p:cNvPr>
          <p:cNvSpPr/>
          <p:nvPr/>
        </p:nvSpPr>
        <p:spPr>
          <a:xfrm>
            <a:off x="659004" y="4039869"/>
            <a:ext cx="10698807" cy="907941"/>
          </a:xfrm>
          <a:prstGeom prst="rect">
            <a:avLst/>
          </a:prstGeom>
        </p:spPr>
        <p:txBody>
          <a:bodyPr wrap="square">
            <a:spAutoFit/>
          </a:bodyPr>
          <a:lstStyle/>
          <a:p>
            <a:pPr marL="342900" indent="-34290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應於計畫開始處即註明，文中即無須一一引注。</a:t>
            </a:r>
            <a:endParaRPr lang="en-US" altLang="zh-TW" sz="2400" dirty="0">
              <a:latin typeface="標楷體" panose="03000509000000000000" pitchFamily="65" charset="-120"/>
              <a:ea typeface="標楷體" panose="03000509000000000000" pitchFamily="65" charset="-120"/>
            </a:endParaRPr>
          </a:p>
          <a:p>
            <a:pPr marL="800100" lvl="1" indent="-342900">
              <a:spcBef>
                <a:spcPts val="600"/>
              </a:spcBef>
              <a:buFont typeface="Arial" panose="020B0604020202020204" pitchFamily="34" charset="0"/>
              <a:buChar char="•"/>
            </a:pPr>
            <a:r>
              <a:rPr lang="zh-TW" altLang="en-US" sz="2400" dirty="0">
                <a:solidFill>
                  <a:srgbClr val="0000FF"/>
                </a:solidFill>
                <a:latin typeface="標楷體" panose="03000509000000000000" pitchFamily="65" charset="-120"/>
                <a:ea typeface="標楷體" panose="03000509000000000000" pitchFamily="65" charset="-120"/>
              </a:rPr>
              <a:t>本計畫依據</a:t>
            </a:r>
            <a:r>
              <a:rPr lang="en-US" altLang="zh-TW" sz="2400" dirty="0">
                <a:solidFill>
                  <a:srgbClr val="0000FF"/>
                </a:solidFill>
                <a:latin typeface="標楷體" panose="03000509000000000000" pitchFamily="65" charset="-120"/>
                <a:ea typeface="標楷體" panose="03000509000000000000" pitchFamily="65" charset="-120"/>
              </a:rPr>
              <a:t>(</a:t>
            </a:r>
            <a:r>
              <a:rPr lang="zh-TW" altLang="en-US" sz="2400" dirty="0">
                <a:solidFill>
                  <a:srgbClr val="0000FF"/>
                </a:solidFill>
                <a:latin typeface="標楷體" panose="03000509000000000000" pitchFamily="65" charset="-120"/>
                <a:ea typeface="標楷體" panose="03000509000000000000" pitchFamily="65" charset="-120"/>
              </a:rPr>
              <a:t>衍生自</a:t>
            </a:r>
            <a:r>
              <a:rPr lang="en-US" altLang="zh-TW" sz="2400" dirty="0">
                <a:solidFill>
                  <a:srgbClr val="0000FF"/>
                </a:solidFill>
                <a:latin typeface="標楷體" panose="03000509000000000000" pitchFamily="65" charset="-120"/>
                <a:ea typeface="標楷體" panose="03000509000000000000" pitchFamily="65" charset="-120"/>
              </a:rPr>
              <a:t>)xxx</a:t>
            </a:r>
            <a:r>
              <a:rPr lang="zh-TW" altLang="en-US" sz="2400" dirty="0">
                <a:solidFill>
                  <a:srgbClr val="0000FF"/>
                </a:solidFill>
                <a:latin typeface="標楷體" panose="03000509000000000000" pitchFamily="65" charset="-120"/>
                <a:ea typeface="標楷體" panose="03000509000000000000" pitchFamily="65" charset="-120"/>
              </a:rPr>
              <a:t>的碩士論文及本人與</a:t>
            </a:r>
            <a:r>
              <a:rPr lang="en-US" altLang="zh-TW" sz="24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xxx</a:t>
            </a:r>
            <a:r>
              <a:rPr lang="zh-TW" altLang="en-US" sz="2400" dirty="0">
                <a:solidFill>
                  <a:srgbClr val="0000FF"/>
                </a:solidFill>
                <a:latin typeface="標楷體" panose="03000509000000000000" pitchFamily="65" charset="-120"/>
                <a:ea typeface="標楷體" panose="03000509000000000000" pitchFamily="65" charset="-120"/>
              </a:rPr>
              <a:t>合作之論文</a:t>
            </a:r>
            <a:r>
              <a:rPr lang="en-US" altLang="zh-TW" sz="2400" dirty="0">
                <a:solidFill>
                  <a:srgbClr val="0000FF"/>
                </a:solidFill>
                <a:latin typeface="標楷體" panose="03000509000000000000" pitchFamily="65" charset="-120"/>
                <a:ea typeface="標楷體" panose="03000509000000000000" pitchFamily="65" charset="-120"/>
              </a:rPr>
              <a:t>(2020</a:t>
            </a:r>
            <a:r>
              <a:rPr lang="zh-TW" altLang="en-US" sz="2400" dirty="0">
                <a:solidFill>
                  <a:srgbClr val="0000FF"/>
                </a:solidFill>
                <a:latin typeface="標楷體" panose="03000509000000000000" pitchFamily="65" charset="-120"/>
                <a:ea typeface="標楷體" panose="03000509000000000000" pitchFamily="65" charset="-120"/>
              </a:rPr>
              <a:t> </a:t>
            </a:r>
            <a:r>
              <a:rPr lang="en-US" altLang="zh-TW" sz="2400" dirty="0">
                <a:solidFill>
                  <a:srgbClr val="0000FF"/>
                </a:solidFill>
                <a:latin typeface="標楷體" panose="03000509000000000000" pitchFamily="65" charset="-120"/>
                <a:ea typeface="標楷體" panose="03000509000000000000" pitchFamily="65" charset="-120"/>
              </a:rPr>
              <a:t>PNAS)</a:t>
            </a:r>
            <a:endParaRPr lang="en-US" altLang="zh-TW" sz="2400" dirty="0">
              <a:latin typeface="標楷體" panose="03000509000000000000" pitchFamily="65" charset="-120"/>
              <a:ea typeface="標楷體" panose="03000509000000000000" pitchFamily="65" charset="-120"/>
            </a:endParaRPr>
          </a:p>
        </p:txBody>
      </p:sp>
      <p:sp>
        <p:nvSpPr>
          <p:cNvPr id="15" name="矩形 14">
            <a:extLst>
              <a:ext uri="{FF2B5EF4-FFF2-40B4-BE49-F238E27FC236}">
                <a16:creationId xmlns:a16="http://schemas.microsoft.com/office/drawing/2014/main" id="{2898BE3B-C21D-4674-B020-B824E381BE8B}"/>
              </a:ext>
            </a:extLst>
          </p:cNvPr>
          <p:cNvSpPr/>
          <p:nvPr/>
        </p:nvSpPr>
        <p:spPr>
          <a:xfrm>
            <a:off x="659004" y="5315446"/>
            <a:ext cx="10995318" cy="1354217"/>
          </a:xfrm>
          <a:prstGeom prst="rect">
            <a:avLst/>
          </a:prstGeom>
        </p:spPr>
        <p:txBody>
          <a:bodyPr wrap="none">
            <a:spAutoFit/>
          </a:bodyPr>
          <a:lstStyle/>
          <a:p>
            <a:pPr marL="342900" indent="-34290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共同著作</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共同發表論文、計畫共同主持人</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=&gt;</a:t>
            </a:r>
            <a:r>
              <a:rPr lang="zh-TW" altLang="en-US" sz="2400" dirty="0">
                <a:latin typeface="標楷體" panose="03000509000000000000" pitchFamily="65" charset="-120"/>
                <a:ea typeface="標楷體" panose="03000509000000000000" pitchFamily="65" charset="-120"/>
              </a:rPr>
              <a:t> 可合理使用</a:t>
            </a:r>
            <a:endParaRPr lang="en-US" altLang="zh-TW" sz="2400" dirty="0">
              <a:latin typeface="標楷體" panose="03000509000000000000" pitchFamily="65" charset="-120"/>
              <a:ea typeface="標楷體" panose="03000509000000000000" pitchFamily="65" charset="-120"/>
            </a:endParaRPr>
          </a:p>
          <a:p>
            <a:pPr marL="342900" indent="-342900">
              <a:spcBef>
                <a:spcPts val="600"/>
              </a:spcBef>
              <a:buFont typeface="Arial" panose="020B0604020202020204" pitchFamily="34" charset="0"/>
              <a:buChar char="•"/>
            </a:pPr>
            <a:r>
              <a:rPr lang="zh-TW" altLang="en-US" sz="2400" b="1" dirty="0">
                <a:solidFill>
                  <a:srgbClr val="0000FF"/>
                </a:solidFill>
                <a:latin typeface="標楷體" panose="03000509000000000000" pitchFamily="65" charset="-120"/>
                <a:ea typeface="標楷體" panose="03000509000000000000" pitchFamily="65" charset="-120"/>
              </a:rPr>
              <a:t>並非曾有共同合作，就可以使用對方所有發表文字</a:t>
            </a:r>
            <a:endParaRPr lang="en-US" altLang="zh-TW" sz="2400" b="1" dirty="0">
              <a:solidFill>
                <a:srgbClr val="0000FF"/>
              </a:solidFill>
              <a:latin typeface="標楷體" panose="03000509000000000000" pitchFamily="65" charset="-120"/>
              <a:ea typeface="標楷體" panose="03000509000000000000" pitchFamily="65" charset="-120"/>
            </a:endParaRPr>
          </a:p>
          <a:p>
            <a:pPr marL="342900" indent="-34290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參與研究團隊討論，而主張為共同創作，除非被引用者提出反對 </a:t>
            </a:r>
            <a:r>
              <a:rPr lang="en-US" altLang="zh-TW" sz="2400" dirty="0">
                <a:latin typeface="標楷體" panose="03000509000000000000" pitchFamily="65" charset="-120"/>
                <a:ea typeface="標楷體" panose="03000509000000000000" pitchFamily="65" charset="-120"/>
              </a:rPr>
              <a:t>=&gt;</a:t>
            </a:r>
            <a:r>
              <a:rPr lang="zh-TW" altLang="en-US" sz="2400" dirty="0">
                <a:latin typeface="標楷體" panose="03000509000000000000" pitchFamily="65" charset="-120"/>
                <a:ea typeface="標楷體" panose="03000509000000000000" pitchFamily="65" charset="-120"/>
              </a:rPr>
              <a:t> 只能接受</a:t>
            </a:r>
            <a:endParaRPr lang="zh-TW" altLang="en-US" sz="2400" dirty="0"/>
          </a:p>
        </p:txBody>
      </p:sp>
    </p:spTree>
    <p:extLst>
      <p:ext uri="{BB962C8B-B14F-4D97-AF65-F5344CB8AC3E}">
        <p14:creationId xmlns:p14="http://schemas.microsoft.com/office/powerpoint/2010/main" val="323860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p:txBody>
          <a:bodyPr>
            <a:normAutofit fontScale="92500" lnSpcReduction="10000"/>
          </a:bodyPr>
          <a:lstStyle/>
          <a:p>
            <a:r>
              <a:rPr lang="zh-TW" altLang="en-US" sz="3200" dirty="0">
                <a:latin typeface="標楷體" panose="03000509000000000000" pitchFamily="65" charset="-120"/>
                <a:ea typeface="標楷體" panose="03000509000000000000" pitchFamily="65" charset="-120"/>
              </a:rPr>
              <a:t>避免捲入抄襲爭議</a:t>
            </a:r>
          </a:p>
        </p:txBody>
      </p:sp>
      <p:sp>
        <p:nvSpPr>
          <p:cNvPr id="3" name="文字方塊 2"/>
          <p:cNvSpPr txBox="1"/>
          <p:nvPr/>
        </p:nvSpPr>
        <p:spPr>
          <a:xfrm flipH="1">
            <a:off x="659004" y="2475431"/>
            <a:ext cx="10157042" cy="1569660"/>
          </a:xfrm>
          <a:prstGeom prst="rect">
            <a:avLst/>
          </a:prstGeom>
          <a:noFill/>
        </p:spPr>
        <p:txBody>
          <a:bodyPr wrap="square" rtlCol="0">
            <a:spAutoFit/>
          </a:bodyPr>
          <a:lstStyle/>
          <a:p>
            <a:pPr marL="342900" indent="-342900">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具體建議國科會：</a:t>
            </a:r>
            <a:endParaRPr lang="en-US" altLang="zh-TW" sz="2400" dirty="0">
              <a:latin typeface="標楷體" panose="03000509000000000000" pitchFamily="65" charset="-120"/>
              <a:ea typeface="標楷體" panose="03000509000000000000" pitchFamily="65" charset="-120"/>
            </a:endParaRPr>
          </a:p>
          <a:p>
            <a:pPr marL="342900" indent="-342900">
              <a:buFont typeface="Arial" panose="020B0604020202020204" pitchFamily="34" charset="0"/>
              <a:buChar char="•"/>
            </a:pPr>
            <a:endParaRPr lang="en-US" altLang="zh-TW" sz="2400" dirty="0">
              <a:latin typeface="標楷體" panose="03000509000000000000" pitchFamily="65" charset="-120"/>
              <a:ea typeface="標楷體" panose="03000509000000000000" pitchFamily="65" charset="-120"/>
            </a:endParaRPr>
          </a:p>
          <a:p>
            <a:pPr marL="800089" lvl="1" indent="-342900">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計畫申請書上加一項：</a:t>
            </a:r>
            <a:endParaRPr lang="en-US" altLang="zh-TW" sz="2400" dirty="0">
              <a:latin typeface="標楷體" panose="03000509000000000000" pitchFamily="65" charset="-120"/>
              <a:ea typeface="標楷體" panose="03000509000000000000" pitchFamily="65" charset="-120"/>
            </a:endParaRPr>
          </a:p>
          <a:p>
            <a:pPr lvl="1"/>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 是否已用</a:t>
            </a:r>
            <a:r>
              <a:rPr lang="zh-TW" altLang="en-US" sz="2400" dirty="0">
                <a:solidFill>
                  <a:srgbClr val="FF0000"/>
                </a:solidFill>
                <a:latin typeface="標楷體" panose="03000509000000000000" pitchFamily="65" charset="-120"/>
                <a:ea typeface="標楷體" panose="03000509000000000000" pitchFamily="65" charset="-120"/>
              </a:rPr>
              <a:t>文字相似性</a:t>
            </a:r>
            <a:r>
              <a:rPr lang="zh-TW" altLang="en-US" sz="2400" dirty="0">
                <a:latin typeface="標楷體" panose="03000509000000000000" pitchFamily="65" charset="-120"/>
                <a:ea typeface="標楷體" panose="03000509000000000000" pitchFamily="65" charset="-120"/>
              </a:rPr>
              <a:t>檢驗軟體（如</a:t>
            </a:r>
            <a:r>
              <a:rPr lang="en-US" altLang="zh-TW" sz="2400" dirty="0" err="1">
                <a:latin typeface="Times New Roman" panose="02020603050405020304" pitchFamily="18" charset="0"/>
                <a:ea typeface="標楷體" panose="03000509000000000000" pitchFamily="65" charset="-120"/>
                <a:cs typeface="Times New Roman" panose="02020603050405020304" pitchFamily="18" charset="0"/>
              </a:rPr>
              <a:t>iThenticate</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dirty="0" err="1">
                <a:latin typeface="Times New Roman" panose="02020603050405020304" pitchFamily="18" charset="0"/>
                <a:ea typeface="標楷體" panose="03000509000000000000" pitchFamily="65" charset="-120"/>
                <a:cs typeface="Times New Roman" panose="02020603050405020304" pitchFamily="18" charset="0"/>
              </a:rPr>
              <a:t>Turnitin</a:t>
            </a:r>
            <a:r>
              <a:rPr lang="zh-TW" altLang="en-US" sz="2400" dirty="0">
                <a:latin typeface="標楷體" panose="03000509000000000000" pitchFamily="65" charset="-120"/>
                <a:ea typeface="標楷體" panose="03000509000000000000" pitchFamily="65" charset="-120"/>
              </a:rPr>
              <a:t>）檢驗</a:t>
            </a:r>
          </a:p>
        </p:txBody>
      </p:sp>
      <p:sp>
        <p:nvSpPr>
          <p:cNvPr id="4" name="文字方塊 3"/>
          <p:cNvSpPr txBox="1"/>
          <p:nvPr/>
        </p:nvSpPr>
        <p:spPr>
          <a:xfrm>
            <a:off x="659004" y="1633928"/>
            <a:ext cx="7917552" cy="461665"/>
          </a:xfrm>
          <a:prstGeom prst="rect">
            <a:avLst/>
          </a:prstGeom>
          <a:noFill/>
        </p:spPr>
        <p:txBody>
          <a:bodyPr wrap="none" rtlCol="0">
            <a:spAutoFit/>
          </a:bodyPr>
          <a:lstStyle/>
          <a:p>
            <a:pPr marL="342900" indent="-342900">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投稿前先自我檢驗</a:t>
            </a:r>
            <a:r>
              <a:rPr lang="en-US" altLang="zh-TW" sz="2400" dirty="0">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文字相似性</a:t>
            </a:r>
            <a:r>
              <a:rPr lang="zh-TW" altLang="en-US" sz="2400" dirty="0">
                <a:latin typeface="標楷體" panose="03000509000000000000" pitchFamily="65" charset="-120"/>
                <a:ea typeface="標楷體" panose="03000509000000000000" pitchFamily="65" charset="-120"/>
              </a:rPr>
              <a:t>檢驗軟體</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a:t>
            </a:r>
            <a:r>
              <a:rPr lang="zh-TW" altLang="en-US" sz="2400" dirty="0">
                <a:solidFill>
                  <a:srgbClr val="0000FF"/>
                </a:solidFill>
                <a:latin typeface="標楷體" panose="03000509000000000000" pitchFamily="65" charset="-120"/>
                <a:ea typeface="標楷體" panose="03000509000000000000" pitchFamily="65" charset="-120"/>
              </a:rPr>
              <a:t>以避免爭議</a:t>
            </a:r>
          </a:p>
        </p:txBody>
      </p:sp>
    </p:spTree>
    <p:extLst>
      <p:ext uri="{BB962C8B-B14F-4D97-AF65-F5344CB8AC3E}">
        <p14:creationId xmlns:p14="http://schemas.microsoft.com/office/powerpoint/2010/main" val="244610890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p:txBody>
          <a:bodyPr>
            <a:normAutofit fontScale="92500" lnSpcReduction="10000"/>
          </a:bodyPr>
          <a:lstStyle/>
          <a:p>
            <a:r>
              <a:rPr lang="zh-TW" altLang="en-US" sz="3200" dirty="0">
                <a:latin typeface="標楷體" panose="03000509000000000000" pitchFamily="65" charset="-120"/>
                <a:ea typeface="標楷體" panose="03000509000000000000" pitchFamily="65" charset="-120"/>
              </a:rPr>
              <a:t>抄襲？</a:t>
            </a:r>
          </a:p>
        </p:txBody>
      </p:sp>
      <p:sp>
        <p:nvSpPr>
          <p:cNvPr id="3" name="矩形 2"/>
          <p:cNvSpPr/>
          <p:nvPr/>
        </p:nvSpPr>
        <p:spPr>
          <a:xfrm>
            <a:off x="659003" y="1621809"/>
            <a:ext cx="9324445" cy="461665"/>
          </a:xfrm>
          <a:prstGeom prst="rect">
            <a:avLst/>
          </a:prstGeom>
        </p:spPr>
        <p:txBody>
          <a:bodyPr wrap="square">
            <a:spAutoFit/>
          </a:bodyPr>
          <a:lstStyle/>
          <a:p>
            <a:pPr>
              <a:spcBef>
                <a:spcPts val="1200"/>
              </a:spcBef>
            </a:pPr>
            <a:r>
              <a:rPr lang="zh-TW" altLang="zh-TW" sz="2400" dirty="0">
                <a:latin typeface="標楷體" panose="03000509000000000000" pitchFamily="65" charset="-120"/>
                <a:ea typeface="標楷體" panose="03000509000000000000" pitchFamily="65" charset="-120"/>
              </a:rPr>
              <a:t>老師去高中作科普演講，用了某論文中的圖表，但未註明出處</a:t>
            </a:r>
            <a:endParaRPr lang="en-US" altLang="zh-TW" sz="2400" dirty="0">
              <a:latin typeface="標楷體" panose="03000509000000000000" pitchFamily="65" charset="-120"/>
              <a:ea typeface="標楷體" panose="03000509000000000000" pitchFamily="65" charset="-120"/>
            </a:endParaRPr>
          </a:p>
        </p:txBody>
      </p:sp>
      <p:sp>
        <p:nvSpPr>
          <p:cNvPr id="4" name="矩形 3">
            <a:extLst>
              <a:ext uri="{FF2B5EF4-FFF2-40B4-BE49-F238E27FC236}">
                <a16:creationId xmlns:a16="http://schemas.microsoft.com/office/drawing/2014/main" id="{6624DDC6-18F6-467D-9781-8D28366ED9B3}"/>
              </a:ext>
            </a:extLst>
          </p:cNvPr>
          <p:cNvSpPr/>
          <p:nvPr/>
        </p:nvSpPr>
        <p:spPr>
          <a:xfrm>
            <a:off x="659003" y="2686648"/>
            <a:ext cx="7301999" cy="461665"/>
          </a:xfrm>
          <a:prstGeom prst="rect">
            <a:avLst/>
          </a:prstGeom>
        </p:spPr>
        <p:txBody>
          <a:bodyPr wrap="none">
            <a:spAutoFit/>
          </a:bodyPr>
          <a:lstStyle/>
          <a:p>
            <a:pPr marL="342900" indent="-342900">
              <a:spcBef>
                <a:spcPts val="1200"/>
              </a:spcBef>
              <a:buFont typeface="Arial" panose="020B0604020202020204" pitchFamily="34" charset="0"/>
              <a:buChar char="•"/>
            </a:pPr>
            <a:r>
              <a:rPr lang="zh-TW" altLang="en-US" sz="2400" dirty="0">
                <a:solidFill>
                  <a:srgbClr val="0000FF"/>
                </a:solidFill>
                <a:latin typeface="標楷體" panose="03000509000000000000" pitchFamily="65" charset="-120"/>
                <a:ea typeface="標楷體" panose="03000509000000000000" pitchFamily="65" charset="-120"/>
              </a:rPr>
              <a:t>非學術著作，非學倫問題（著作權是出版商的事）</a:t>
            </a:r>
            <a:endParaRPr lang="en-US" altLang="zh-TW" sz="2400" dirty="0">
              <a:solidFill>
                <a:srgbClr val="0000FF"/>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0693815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62990" y="1275081"/>
            <a:ext cx="10069830" cy="4914166"/>
          </a:xfrm>
          <a:prstGeom prst="rect">
            <a:avLst/>
          </a:prstGeom>
        </p:spPr>
        <p:txBody>
          <a:bodyPr wrap="square">
            <a:spAutoFit/>
          </a:bodyPr>
          <a:lstStyle/>
          <a:p>
            <a:pPr marL="457200" indent="-457200" algn="just">
              <a:spcBef>
                <a:spcPts val="200"/>
              </a:spcBef>
              <a:spcAft>
                <a:spcPts val="200"/>
              </a:spcAft>
              <a:buFont typeface="+mj-lt"/>
              <a:buAutoNum type="arabicPeriod" startAt="6"/>
              <a:defRPr/>
            </a:pPr>
            <a:r>
              <a:rPr lang="zh-TW" altLang="zh-TW" sz="2000" b="1"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註明他人的貢獻</a:t>
            </a: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：如引用他人資料或論點時，必須尊重智慧財產權，註明出處，</a:t>
            </a:r>
            <a:r>
              <a:rPr lang="zh-TW" altLang="zh-TW" sz="2000" u="sng" dirty="0">
                <a:latin typeface="Times New Roman" panose="02020603050405020304" pitchFamily="18" charset="0"/>
                <a:ea typeface="標楷體" panose="03000509000000000000" pitchFamily="65" charset="-120"/>
                <a:cs typeface="Times New Roman" panose="02020603050405020304" pitchFamily="18" charset="0"/>
              </a:rPr>
              <a:t>避免誤導使人過度認定自己的創見或貢獻</a:t>
            </a: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。如有相當程度地引用他人著述卻未引註而足以誤導者，將被視為抄襲。此節有以下四點補充：</a:t>
            </a:r>
          </a:p>
          <a:p>
            <a:pPr marL="908050" indent="-457200" algn="just">
              <a:spcBef>
                <a:spcPts val="200"/>
              </a:spcBef>
              <a:spcAft>
                <a:spcPts val="200"/>
              </a:spcAft>
              <a:buFont typeface="+mj-lt"/>
              <a:buAutoNum type="alphaLcPeriod"/>
              <a:defRPr/>
            </a:pP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如抄襲部分</a:t>
            </a:r>
            <a:r>
              <a:rPr lang="zh-TW"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非著作中核心部分</a:t>
            </a: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，例如背景介紹、一般性的研究方法敘述，或不足以對其原創性構成誤導，應</a:t>
            </a:r>
            <a:r>
              <a:rPr lang="zh-TW" altLang="zh-TW" sz="2000" u="sng"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依該領域之慣例判斷其嚴重性</a:t>
            </a: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marL="908050" indent="-457200" algn="just">
              <a:spcBef>
                <a:spcPts val="200"/>
              </a:spcBef>
              <a:spcAft>
                <a:spcPts val="200"/>
              </a:spcAft>
              <a:buFont typeface="+mj-lt"/>
              <a:buAutoNum type="alphaLcPeriod"/>
              <a:defRPr/>
            </a:pP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未遵守學術慣例或不嚴謹之引註，也許是撰寫者草率粗疏，其行為應受學術社群自律（或由本會學術</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司</a:t>
            </a: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去函指正），雖不至於需受本</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部</a:t>
            </a: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處分，但應極力避免，並應習得正確學術慣例及引註方式。</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marL="908050" indent="-457200" algn="just">
              <a:spcBef>
                <a:spcPts val="200"/>
              </a:spcBef>
              <a:spcAft>
                <a:spcPts val="200"/>
              </a:spcAft>
              <a:buFont typeface="+mj-lt"/>
              <a:buAutoNum type="alphaLcPeriod"/>
              <a:defRPr/>
            </a:pP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同一成果如為多人共同研究且共同發表，當然可算做各人的研究成果。如為多人共同研究成果但分別發表（例如同樣調查數據，但以不同方法或角度分析），則</a:t>
            </a:r>
            <a:r>
              <a:rPr lang="zh-TW"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應註明其他人的貢獻</a:t>
            </a: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（例如註明調查數據的來源），如未註明則有誤導之嫌。</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marL="908050" indent="-457200" algn="just">
              <a:spcBef>
                <a:spcPts val="200"/>
              </a:spcBef>
              <a:spcAft>
                <a:spcPts val="200"/>
              </a:spcAft>
              <a:buFont typeface="+mj-lt"/>
              <a:buAutoNum type="alphaLcPeriod"/>
              <a:defRPr/>
            </a:pP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共同發表之論文、共同申請之研究計畫、整合型計畫總計畫與子計畫，皆可視為共同著作（全部或部分），對共同著作之引用不算抄襲。如</a:t>
            </a:r>
            <a:r>
              <a:rPr lang="zh-TW" altLang="zh-TW" sz="2000" u="sng"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依該領域慣例</a:t>
            </a: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所指導學生論文由老師及學生共同發表，則</a:t>
            </a:r>
            <a:r>
              <a:rPr lang="zh-TW"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指導老師可視為所指導學生論文之共同作者，</a:t>
            </a:r>
            <a:r>
              <a:rPr lang="zh-TW" altLang="zh-TW" sz="2000" b="1" u="sng"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但</a:t>
            </a:r>
            <a:r>
              <a:rPr lang="zh-TW" altLang="zh-TW" sz="2000" u="sng"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援用時應註明學生之貢獻</a:t>
            </a: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6" name="矩形 5"/>
          <p:cNvSpPr/>
          <p:nvPr/>
        </p:nvSpPr>
        <p:spPr>
          <a:xfrm>
            <a:off x="8819058" y="211281"/>
            <a:ext cx="3149243" cy="646331"/>
          </a:xfrm>
          <a:prstGeom prst="rect">
            <a:avLst/>
          </a:prstGeom>
        </p:spPr>
        <p:txBody>
          <a:bodyPr wrap="square">
            <a:spAutoFit/>
          </a:bodyPr>
          <a:lstStyle/>
          <a:p>
            <a:r>
              <a:rPr lang="en-US" altLang="zh-TW"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102.02.25 </a:t>
            </a:r>
            <a:r>
              <a:rPr lang="zh-TW" altLang="en-US"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頒佈</a:t>
            </a:r>
            <a:endParaRPr lang="en-US" altLang="zh-TW"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103.10.20, 106.11.13 </a:t>
            </a:r>
            <a:r>
              <a:rPr lang="zh-TW" altLang="en-US"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修正</a:t>
            </a:r>
          </a:p>
        </p:txBody>
      </p:sp>
      <p:sp>
        <p:nvSpPr>
          <p:cNvPr id="7" name="文本占位符 1"/>
          <p:cNvSpPr>
            <a:spLocks noGrp="1"/>
          </p:cNvSpPr>
          <p:nvPr>
            <p:ph type="body" sz="quarter" idx="10"/>
          </p:nvPr>
        </p:nvSpPr>
        <p:spPr>
          <a:xfrm>
            <a:off x="659003" y="258233"/>
            <a:ext cx="6626699" cy="529569"/>
          </a:xfrm>
        </p:spPr>
        <p:txBody>
          <a:bodyPr>
            <a:normAutofit fontScale="92500" lnSpcReduction="10000"/>
          </a:bodyPr>
          <a:lstStyle/>
          <a:p>
            <a:r>
              <a:rPr lang="zh-TW" altLang="en-US" sz="3200" dirty="0">
                <a:latin typeface="標楷體" panose="03000509000000000000" pitchFamily="65" charset="-120"/>
                <a:ea typeface="標楷體" panose="03000509000000000000" pitchFamily="65" charset="-120"/>
              </a:rPr>
              <a:t>國科會研究人員學術倫理規範</a:t>
            </a:r>
            <a:endParaRPr lang="zh-TW" altLang="en-US" sz="1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242565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98FF0973-5222-4627-B799-C4507F096E90}"/>
              </a:ext>
            </a:extLst>
          </p:cNvPr>
          <p:cNvSpPr>
            <a:spLocks noGrp="1"/>
          </p:cNvSpPr>
          <p:nvPr>
            <p:ph type="body" sz="quarter" idx="10"/>
          </p:nvPr>
        </p:nvSpPr>
        <p:spPr/>
        <p:txBody>
          <a:bodyPr>
            <a:noAutofit/>
          </a:bodyPr>
          <a:lstStyle/>
          <a:p>
            <a:r>
              <a:rPr lang="zh-TW" altLang="en-US" sz="3200" dirty="0">
                <a:latin typeface="標楷體" panose="03000509000000000000" pitchFamily="65" charset="-120"/>
                <a:ea typeface="標楷體" panose="03000509000000000000" pitchFamily="65" charset="-120"/>
                <a:cs typeface="Times New Roman" panose="02020603050405020304" pitchFamily="18" charset="0"/>
              </a:rPr>
              <a:t>自我抄襲</a:t>
            </a:r>
            <a:r>
              <a:rPr lang="en-US" altLang="zh-TW" sz="3200" dirty="0">
                <a:latin typeface="標楷體" panose="03000509000000000000" pitchFamily="65" charset="-120"/>
                <a:ea typeface="標楷體" panose="03000509000000000000" pitchFamily="65" charset="-120"/>
                <a:cs typeface="Times New Roman" panose="02020603050405020304" pitchFamily="18" charset="0"/>
              </a:rPr>
              <a:t>?</a:t>
            </a:r>
            <a:endParaRPr lang="zh-TW" altLang="en-US" sz="3200" dirty="0">
              <a:latin typeface="標楷體" panose="03000509000000000000" pitchFamily="65" charset="-120"/>
              <a:ea typeface="標楷體" panose="03000509000000000000" pitchFamily="65" charset="-120"/>
              <a:cs typeface="Times New Roman" panose="02020603050405020304" pitchFamily="18" charset="0"/>
            </a:endParaRPr>
          </a:p>
        </p:txBody>
      </p:sp>
      <p:pic>
        <p:nvPicPr>
          <p:cNvPr id="2050" name="Picture 2" descr="6 examples of Monet Haystacks painted at different times of the day and different seasons">
            <a:extLst>
              <a:ext uri="{FF2B5EF4-FFF2-40B4-BE49-F238E27FC236}">
                <a16:creationId xmlns:a16="http://schemas.microsoft.com/office/drawing/2014/main" id="{A9C93229-556D-49B5-9B9C-C879602D74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004" y="1033338"/>
            <a:ext cx="5113415" cy="5751095"/>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a:extLst>
              <a:ext uri="{FF2B5EF4-FFF2-40B4-BE49-F238E27FC236}">
                <a16:creationId xmlns:a16="http://schemas.microsoft.com/office/drawing/2014/main" id="{2F7C93F9-6C7D-448F-8864-209ADDEAFCD3}"/>
              </a:ext>
            </a:extLst>
          </p:cNvPr>
          <p:cNvSpPr/>
          <p:nvPr/>
        </p:nvSpPr>
        <p:spPr>
          <a:xfrm>
            <a:off x="5963920" y="6415101"/>
            <a:ext cx="6115072" cy="369332"/>
          </a:xfrm>
          <a:prstGeom prst="rect">
            <a:avLst/>
          </a:prstGeom>
        </p:spPr>
        <p:txBody>
          <a:bodyPr wrap="none">
            <a:spAutoFit/>
          </a:bodyPr>
          <a:lstStyle/>
          <a:p>
            <a:r>
              <a:rPr lang="zh-TW" altLang="en-US" dirty="0"/>
              <a:t>https://artsology.com/monet-painting-light-with-haystacks.php</a:t>
            </a:r>
          </a:p>
        </p:txBody>
      </p:sp>
    </p:spTree>
    <p:extLst>
      <p:ext uri="{BB962C8B-B14F-4D97-AF65-F5344CB8AC3E}">
        <p14:creationId xmlns:p14="http://schemas.microsoft.com/office/powerpoint/2010/main" val="2732606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3859756B-FB46-45DC-A579-9BA545CB31BE}"/>
              </a:ext>
            </a:extLst>
          </p:cNvPr>
          <p:cNvSpPr>
            <a:spLocks noGrp="1"/>
          </p:cNvSpPr>
          <p:nvPr>
            <p:ph type="body" sz="quarter" idx="10"/>
          </p:nvPr>
        </p:nvSpPr>
        <p:spPr>
          <a:xfrm>
            <a:off x="659004" y="258233"/>
            <a:ext cx="6852966" cy="529569"/>
          </a:xfrm>
        </p:spPr>
        <p:txBody>
          <a:bodyPr>
            <a:normAutofit fontScale="92500" lnSpcReduction="10000"/>
          </a:bodyPr>
          <a:lstStyle/>
          <a:p>
            <a:r>
              <a:rPr lang="en-US" altLang="zh-TW" sz="3200" dirty="0">
                <a:latin typeface="Times New Roman" panose="02020603050405020304" pitchFamily="18" charset="0"/>
                <a:cs typeface="Times New Roman" panose="02020603050405020304" pitchFamily="18" charset="0"/>
              </a:rPr>
              <a:t>Text recycling </a:t>
            </a:r>
            <a:r>
              <a:rPr lang="en-US" altLang="zh-TW" sz="3200" dirty="0">
                <a:solidFill>
                  <a:srgbClr val="0000FF"/>
                </a:solidFill>
                <a:latin typeface="Times New Roman" panose="02020603050405020304" pitchFamily="18" charset="0"/>
                <a:cs typeface="Times New Roman" panose="02020603050405020304" pitchFamily="18" charset="0"/>
              </a:rPr>
              <a:t>within the same paper</a:t>
            </a:r>
            <a:endParaRPr lang="zh-TW" altLang="en-US" sz="3200" dirty="0">
              <a:solidFill>
                <a:srgbClr val="0000FF"/>
              </a:solidFill>
              <a:latin typeface="Times New Roman" panose="02020603050405020304" pitchFamily="18" charset="0"/>
              <a:cs typeface="Times New Roman" panose="02020603050405020304" pitchFamily="18" charset="0"/>
            </a:endParaRPr>
          </a:p>
        </p:txBody>
      </p:sp>
      <p:sp>
        <p:nvSpPr>
          <p:cNvPr id="3" name="文字方塊 2">
            <a:extLst>
              <a:ext uri="{FF2B5EF4-FFF2-40B4-BE49-F238E27FC236}">
                <a16:creationId xmlns:a16="http://schemas.microsoft.com/office/drawing/2014/main" id="{8B05D82D-859E-445D-BB81-709BC19D7831}"/>
              </a:ext>
            </a:extLst>
          </p:cNvPr>
          <p:cNvSpPr txBox="1"/>
          <p:nvPr/>
        </p:nvSpPr>
        <p:spPr>
          <a:xfrm flipH="1">
            <a:off x="659003" y="1529048"/>
            <a:ext cx="8635468" cy="830997"/>
          </a:xfrm>
          <a:prstGeom prst="rect">
            <a:avLst/>
          </a:prstGeom>
          <a:noFill/>
        </p:spPr>
        <p:txBody>
          <a:bodyPr wrap="square" rtlCol="0">
            <a:spAutoFit/>
          </a:bodyPr>
          <a:lstStyle/>
          <a:p>
            <a:r>
              <a:rPr lang="en-US" altLang="zh-TW" sz="2400" dirty="0">
                <a:latin typeface="Calibri" panose="020F0502020204030204" pitchFamily="34" charset="0"/>
                <a:cs typeface="Calibri" panose="020F0502020204030204" pitchFamily="34" charset="0"/>
              </a:rPr>
              <a:t>Sentences in the </a:t>
            </a:r>
            <a:r>
              <a:rPr lang="en-US" altLang="zh-TW" sz="2400" b="1" dirty="0">
                <a:latin typeface="Calibri" panose="020F0502020204030204" pitchFamily="34" charset="0"/>
                <a:cs typeface="Calibri" panose="020F0502020204030204" pitchFamily="34" charset="0"/>
              </a:rPr>
              <a:t>Summary</a:t>
            </a:r>
            <a:r>
              <a:rPr lang="en-US" altLang="zh-TW" sz="2400" dirty="0">
                <a:latin typeface="Calibri" panose="020F0502020204030204" pitchFamily="34" charset="0"/>
                <a:cs typeface="Calibri" panose="020F0502020204030204" pitchFamily="34" charset="0"/>
              </a:rPr>
              <a:t>, </a:t>
            </a:r>
            <a:r>
              <a:rPr lang="en-US" altLang="zh-TW" sz="2400" b="1" dirty="0">
                <a:latin typeface="Calibri" panose="020F0502020204030204" pitchFamily="34" charset="0"/>
                <a:cs typeface="Calibri" panose="020F0502020204030204" pitchFamily="34" charset="0"/>
              </a:rPr>
              <a:t>Results</a:t>
            </a:r>
            <a:r>
              <a:rPr lang="en-US" altLang="zh-TW" sz="2400" dirty="0">
                <a:latin typeface="Calibri" panose="020F0502020204030204" pitchFamily="34" charset="0"/>
                <a:cs typeface="Calibri" panose="020F0502020204030204" pitchFamily="34" charset="0"/>
              </a:rPr>
              <a:t>, </a:t>
            </a:r>
            <a:r>
              <a:rPr lang="en-US" altLang="zh-TW" sz="2400" b="1" dirty="0">
                <a:latin typeface="Calibri" panose="020F0502020204030204" pitchFamily="34" charset="0"/>
                <a:cs typeface="Calibri" panose="020F0502020204030204" pitchFamily="34" charset="0"/>
              </a:rPr>
              <a:t>Figure Legends </a:t>
            </a:r>
            <a:r>
              <a:rPr lang="en-US" altLang="zh-TW" sz="2400" dirty="0">
                <a:latin typeface="Calibri" panose="020F0502020204030204" pitchFamily="34" charset="0"/>
                <a:cs typeface="Calibri" panose="020F0502020204030204" pitchFamily="34" charset="0"/>
              </a:rPr>
              <a:t>and </a:t>
            </a:r>
            <a:r>
              <a:rPr lang="en-US" altLang="zh-TW" sz="2400" b="1" dirty="0">
                <a:latin typeface="Calibri" panose="020F0502020204030204" pitchFamily="34" charset="0"/>
                <a:cs typeface="Calibri" panose="020F0502020204030204" pitchFamily="34" charset="0"/>
              </a:rPr>
              <a:t>Discussion</a:t>
            </a:r>
            <a:r>
              <a:rPr lang="en-US" altLang="zh-TW" sz="2400" dirty="0">
                <a:latin typeface="Calibri" panose="020F0502020204030204" pitchFamily="34" charset="0"/>
                <a:cs typeface="Calibri" panose="020F0502020204030204" pitchFamily="34" charset="0"/>
              </a:rPr>
              <a:t> sections are highly similar.</a:t>
            </a:r>
            <a:endParaRPr lang="zh-TW" altLang="en-US" sz="2400" dirty="0">
              <a:latin typeface="Calibri" panose="020F0502020204030204" pitchFamily="34" charset="0"/>
              <a:cs typeface="Calibri" panose="020F0502020204030204" pitchFamily="34" charset="0"/>
            </a:endParaRPr>
          </a:p>
        </p:txBody>
      </p:sp>
      <p:sp>
        <p:nvSpPr>
          <p:cNvPr id="4" name="文字方塊 3">
            <a:extLst>
              <a:ext uri="{FF2B5EF4-FFF2-40B4-BE49-F238E27FC236}">
                <a16:creationId xmlns:a16="http://schemas.microsoft.com/office/drawing/2014/main" id="{7DF94933-1F59-4A5B-8F10-A8AC3C544DF5}"/>
              </a:ext>
            </a:extLst>
          </p:cNvPr>
          <p:cNvSpPr txBox="1"/>
          <p:nvPr/>
        </p:nvSpPr>
        <p:spPr>
          <a:xfrm>
            <a:off x="659004" y="2966332"/>
            <a:ext cx="3529621" cy="461665"/>
          </a:xfrm>
          <a:prstGeom prst="rect">
            <a:avLst/>
          </a:prstGeom>
          <a:noFill/>
        </p:spPr>
        <p:txBody>
          <a:bodyPr wrap="none" rtlCol="0">
            <a:spAutoFit/>
          </a:bodyPr>
          <a:lstStyle/>
          <a:p>
            <a:r>
              <a:rPr lang="en-US" altLang="zh-TW" sz="2400" dirty="0">
                <a:solidFill>
                  <a:srgbClr val="0000FF"/>
                </a:solidFill>
                <a:latin typeface="Calibri" panose="020F0502020204030204" pitchFamily="34" charset="0"/>
                <a:cs typeface="Calibri" panose="020F0502020204030204" pitchFamily="34" charset="0"/>
              </a:rPr>
              <a:t>Not an issue (so far). Why?</a:t>
            </a:r>
            <a:endParaRPr lang="zh-TW" altLang="en-US" sz="2400" dirty="0">
              <a:solidFill>
                <a:srgbClr val="0000FF"/>
              </a:solidFill>
              <a:latin typeface="Calibri" panose="020F0502020204030204" pitchFamily="34" charset="0"/>
              <a:cs typeface="Calibri" panose="020F0502020204030204" pitchFamily="34" charset="0"/>
            </a:endParaRPr>
          </a:p>
        </p:txBody>
      </p:sp>
      <p:sp>
        <p:nvSpPr>
          <p:cNvPr id="5" name="文字方塊 4">
            <a:extLst>
              <a:ext uri="{FF2B5EF4-FFF2-40B4-BE49-F238E27FC236}">
                <a16:creationId xmlns:a16="http://schemas.microsoft.com/office/drawing/2014/main" id="{A58BB44A-2606-4C7B-A085-89562E93DD28}"/>
              </a:ext>
            </a:extLst>
          </p:cNvPr>
          <p:cNvSpPr txBox="1"/>
          <p:nvPr/>
        </p:nvSpPr>
        <p:spPr>
          <a:xfrm flipH="1">
            <a:off x="659004" y="3588813"/>
            <a:ext cx="4573160" cy="461665"/>
          </a:xfrm>
          <a:prstGeom prst="rect">
            <a:avLst/>
          </a:prstGeom>
          <a:noFill/>
        </p:spPr>
        <p:txBody>
          <a:bodyPr wrap="square" rtlCol="0">
            <a:spAutoFit/>
          </a:bodyPr>
          <a:lstStyle/>
          <a:p>
            <a:r>
              <a:rPr lang="en-US" altLang="zh-TW" sz="2400" dirty="0">
                <a:solidFill>
                  <a:srgbClr val="0000FF"/>
                </a:solidFill>
                <a:latin typeface="Calibri" panose="020F0502020204030204" pitchFamily="34" charset="0"/>
                <a:cs typeface="Calibri" panose="020F0502020204030204" pitchFamily="34" charset="0"/>
              </a:rPr>
              <a:t>Does not involve duplicate credit.</a:t>
            </a:r>
            <a:endParaRPr lang="zh-TW" altLang="en-US" sz="2400" dirty="0">
              <a:solidFill>
                <a:srgbClr val="0000FF"/>
              </a:solidFill>
              <a:latin typeface="Calibri" panose="020F0502020204030204" pitchFamily="34" charset="0"/>
              <a:cs typeface="Calibri" panose="020F0502020204030204" pitchFamily="34" charset="0"/>
            </a:endParaRPr>
          </a:p>
        </p:txBody>
      </p:sp>
      <p:sp>
        <p:nvSpPr>
          <p:cNvPr id="7" name="文字方塊 6">
            <a:extLst>
              <a:ext uri="{FF2B5EF4-FFF2-40B4-BE49-F238E27FC236}">
                <a16:creationId xmlns:a16="http://schemas.microsoft.com/office/drawing/2014/main" id="{F9C80583-A82B-445D-9F66-DFE425F36174}"/>
              </a:ext>
            </a:extLst>
          </p:cNvPr>
          <p:cNvSpPr txBox="1"/>
          <p:nvPr/>
        </p:nvSpPr>
        <p:spPr>
          <a:xfrm flipH="1">
            <a:off x="659003" y="4425932"/>
            <a:ext cx="8322777" cy="461665"/>
          </a:xfrm>
          <a:prstGeom prst="rect">
            <a:avLst/>
          </a:prstGeom>
          <a:noFill/>
        </p:spPr>
        <p:txBody>
          <a:bodyPr wrap="square" rtlCol="0">
            <a:spAutoFit/>
          </a:bodyPr>
          <a:lstStyle/>
          <a:p>
            <a:r>
              <a:rPr lang="en-US" altLang="zh-TW" sz="2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We don’t really care about text recycling.</a:t>
            </a:r>
            <a:endParaRPr lang="zh-TW" altLang="en-US" sz="2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84090588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C3BF4EE9-ABB7-40AB-8480-488E9F60020A}"/>
              </a:ext>
            </a:extLst>
          </p:cNvPr>
          <p:cNvSpPr>
            <a:spLocks noGrp="1"/>
          </p:cNvSpPr>
          <p:nvPr>
            <p:ph type="body" sz="quarter" idx="10"/>
          </p:nvPr>
        </p:nvSpPr>
        <p:spPr>
          <a:xfrm>
            <a:off x="791084" y="342885"/>
            <a:ext cx="8810116" cy="529569"/>
          </a:xfrm>
        </p:spPr>
        <p:txBody>
          <a:bodyPr>
            <a:normAutofit fontScale="92500" lnSpcReduction="10000"/>
          </a:bodyPr>
          <a:lstStyle/>
          <a:p>
            <a:r>
              <a:rPr lang="en-US" altLang="zh-TW" sz="3200" dirty="0">
                <a:latin typeface="Times New Roman" panose="02020603050405020304" pitchFamily="18" charset="0"/>
                <a:ea typeface="標楷體" panose="03000509000000000000" pitchFamily="65" charset="-120"/>
                <a:cs typeface="Calibri" panose="020F0502020204030204" pitchFamily="34" charset="0"/>
              </a:rPr>
              <a:t>[</a:t>
            </a:r>
            <a:r>
              <a:rPr lang="zh-TW" altLang="en-US" sz="3200" dirty="0">
                <a:latin typeface="Times New Roman" panose="02020603050405020304" pitchFamily="18" charset="0"/>
                <a:ea typeface="標楷體" panose="03000509000000000000" pitchFamily="65" charset="-120"/>
                <a:cs typeface="Calibri" panose="020F0502020204030204" pitchFamily="34" charset="0"/>
              </a:rPr>
              <a:t>自我抄襲</a:t>
            </a:r>
            <a:r>
              <a:rPr lang="en-US" altLang="zh-TW" sz="3200" dirty="0">
                <a:latin typeface="Times New Roman" panose="02020603050405020304" pitchFamily="18" charset="0"/>
                <a:ea typeface="標楷體" panose="03000509000000000000" pitchFamily="65" charset="-120"/>
                <a:cs typeface="Calibri" panose="020F0502020204030204" pitchFamily="34" charset="0"/>
              </a:rPr>
              <a:t>]</a:t>
            </a:r>
            <a:r>
              <a:rPr lang="zh-TW" altLang="en-US" sz="3200" dirty="0">
                <a:latin typeface="Times New Roman" panose="02020603050405020304" pitchFamily="18" charset="0"/>
                <a:ea typeface="標楷體" panose="03000509000000000000" pitchFamily="65" charset="-120"/>
                <a:cs typeface="Calibri" panose="020F0502020204030204" pitchFamily="34" charset="0"/>
              </a:rPr>
              <a:t>是學倫的假議題</a:t>
            </a:r>
          </a:p>
        </p:txBody>
      </p:sp>
      <p:sp>
        <p:nvSpPr>
          <p:cNvPr id="3" name="矩形 2">
            <a:extLst>
              <a:ext uri="{FF2B5EF4-FFF2-40B4-BE49-F238E27FC236}">
                <a16:creationId xmlns:a16="http://schemas.microsoft.com/office/drawing/2014/main" id="{D00ED011-5D22-4A87-BFEB-A72C8C4D70E7}"/>
              </a:ext>
            </a:extLst>
          </p:cNvPr>
          <p:cNvSpPr/>
          <p:nvPr/>
        </p:nvSpPr>
        <p:spPr>
          <a:xfrm>
            <a:off x="659004" y="1160228"/>
            <a:ext cx="9276106" cy="907941"/>
          </a:xfrm>
          <a:prstGeom prst="rect">
            <a:avLst/>
          </a:prstGeom>
        </p:spPr>
        <p:txBody>
          <a:bodyPr wrap="square">
            <a:spAutoFit/>
          </a:bodyPr>
          <a:lstStyle/>
          <a:p>
            <a:pPr marL="342900" indent="-342900">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抄襲：「</a:t>
            </a:r>
            <a:r>
              <a:rPr lang="zh-TW" altLang="en-US" sz="2400" dirty="0">
                <a:solidFill>
                  <a:srgbClr val="FF0000"/>
                </a:solidFill>
                <a:latin typeface="標楷體" panose="03000509000000000000" pitchFamily="65" charset="-120"/>
                <a:ea typeface="標楷體" panose="03000509000000000000" pitchFamily="65" charset="-120"/>
              </a:rPr>
              <a:t>竊為己有</a:t>
            </a:r>
            <a:r>
              <a:rPr lang="zh-TW" altLang="en-US" sz="2400" dirty="0">
                <a:latin typeface="標楷體" panose="03000509000000000000" pitchFamily="65" charset="-120"/>
                <a:ea typeface="標楷體" panose="03000509000000000000" pitchFamily="65" charset="-120"/>
              </a:rPr>
              <a:t>」（將別人的貢獻讓人誤以為是自己的貢獻）</a:t>
            </a:r>
            <a:endParaRPr lang="en-US" altLang="zh-TW" sz="2400" dirty="0">
              <a:latin typeface="標楷體" panose="03000509000000000000" pitchFamily="65" charset="-120"/>
              <a:ea typeface="標楷體" panose="03000509000000000000" pitchFamily="65" charset="-120"/>
            </a:endParaRPr>
          </a:p>
          <a:p>
            <a:pPr marL="342900" indent="-342900">
              <a:spcBef>
                <a:spcPts val="600"/>
              </a:spcBef>
              <a:buFont typeface="Arial" panose="020B0604020202020204" pitchFamily="34" charset="0"/>
              <a:buChar char="•"/>
            </a:pPr>
            <a:r>
              <a:rPr lang="en-US" altLang="zh-TW" sz="2400" dirty="0">
                <a:latin typeface="Calibri" panose="020F0502020204030204" pitchFamily="34" charset="0"/>
                <a:ea typeface="標楷體" panose="03000509000000000000" pitchFamily="65" charset="-120"/>
                <a:cs typeface="Calibri" panose="020F0502020204030204" pitchFamily="34" charset="0"/>
              </a:rPr>
              <a:t>How can you steal from yourself?</a:t>
            </a:r>
          </a:p>
        </p:txBody>
      </p:sp>
      <p:sp>
        <p:nvSpPr>
          <p:cNvPr id="4" name="文字方塊 3">
            <a:extLst>
              <a:ext uri="{FF2B5EF4-FFF2-40B4-BE49-F238E27FC236}">
                <a16:creationId xmlns:a16="http://schemas.microsoft.com/office/drawing/2014/main" id="{ADFD0260-E311-4218-9C16-58D201D13AD9}"/>
              </a:ext>
            </a:extLst>
          </p:cNvPr>
          <p:cNvSpPr txBox="1"/>
          <p:nvPr/>
        </p:nvSpPr>
        <p:spPr>
          <a:xfrm>
            <a:off x="659004" y="2325178"/>
            <a:ext cx="2954655" cy="461665"/>
          </a:xfrm>
          <a:prstGeom prst="rect">
            <a:avLst/>
          </a:prstGeom>
          <a:noFill/>
        </p:spPr>
        <p:txBody>
          <a:bodyPr wrap="none" rtlCol="0">
            <a:spAutoFit/>
          </a:bodyPr>
          <a:lstStyle/>
          <a:p>
            <a:r>
              <a:rPr lang="zh-TW" altLang="en-US" sz="2400" b="1" dirty="0">
                <a:solidFill>
                  <a:srgbClr val="0000FF"/>
                </a:solidFill>
                <a:latin typeface="標楷體" panose="03000509000000000000" pitchFamily="65" charset="-120"/>
                <a:ea typeface="標楷體" panose="03000509000000000000" pitchFamily="65" charset="-120"/>
              </a:rPr>
              <a:t>為何不該自我抄襲？</a:t>
            </a:r>
          </a:p>
        </p:txBody>
      </p:sp>
      <p:sp>
        <p:nvSpPr>
          <p:cNvPr id="6" name="文字方塊 5">
            <a:extLst>
              <a:ext uri="{FF2B5EF4-FFF2-40B4-BE49-F238E27FC236}">
                <a16:creationId xmlns:a16="http://schemas.microsoft.com/office/drawing/2014/main" id="{1460322C-D043-425A-ABE1-C1901A3CD7D8}"/>
              </a:ext>
            </a:extLst>
          </p:cNvPr>
          <p:cNvSpPr txBox="1"/>
          <p:nvPr/>
        </p:nvSpPr>
        <p:spPr>
          <a:xfrm>
            <a:off x="659004" y="5231710"/>
            <a:ext cx="8071440" cy="984885"/>
          </a:xfrm>
          <a:prstGeom prst="rect">
            <a:avLst/>
          </a:prstGeom>
          <a:noFill/>
        </p:spPr>
        <p:txBody>
          <a:bodyPr wrap="none" rtlCol="0">
            <a:spAutoFit/>
          </a:bodyPr>
          <a:lstStyle/>
          <a:p>
            <a:pPr marL="342900" indent="-342900">
              <a:spcBef>
                <a:spcPts val="1200"/>
              </a:spcBef>
              <a:buFont typeface="Arial" panose="020B0604020202020204" pitchFamily="34" charset="0"/>
              <a:buChar char="•"/>
            </a:pPr>
            <a:r>
              <a:rPr lang="zh-TW" altLang="en-US" sz="2400" b="1" dirty="0">
                <a:solidFill>
                  <a:srgbClr val="0000FF"/>
                </a:solidFill>
                <a:latin typeface="標楷體" panose="03000509000000000000" pitchFamily="65" charset="-120"/>
                <a:ea typeface="標楷體" panose="03000509000000000000" pitchFamily="65" charset="-120"/>
              </a:rPr>
              <a:t>重複發表</a:t>
            </a:r>
            <a:r>
              <a:rPr lang="en-US" altLang="zh-TW" sz="2400" b="1" dirty="0">
                <a:solidFill>
                  <a:srgbClr val="0000FF"/>
                </a:solidFill>
                <a:latin typeface="標楷體" panose="03000509000000000000" pitchFamily="65" charset="-120"/>
                <a:ea typeface="標楷體" panose="03000509000000000000" pitchFamily="65" charset="-120"/>
              </a:rPr>
              <a:t>(</a:t>
            </a:r>
            <a:r>
              <a:rPr lang="en-US" altLang="zh-TW" sz="2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duplicate publication</a:t>
            </a:r>
            <a:r>
              <a:rPr lang="en-US" altLang="zh-TW" sz="2400" b="1" dirty="0">
                <a:solidFill>
                  <a:srgbClr val="0000FF"/>
                </a:solidFill>
                <a:latin typeface="標楷體" panose="03000509000000000000" pitchFamily="65" charset="-120"/>
                <a:ea typeface="標楷體" panose="03000509000000000000" pitchFamily="65" charset="-120"/>
              </a:rPr>
              <a:t>)</a:t>
            </a:r>
          </a:p>
          <a:p>
            <a:pPr marL="800089" lvl="1" indent="-342900">
              <a:spcBef>
                <a:spcPts val="1200"/>
              </a:spcBef>
              <a:buFont typeface="Arial" panose="020B0604020202020204" pitchFamily="34" charset="0"/>
              <a:buChar char="•"/>
            </a:pPr>
            <a:r>
              <a:rPr lang="zh-TW" altLang="en-US" sz="2400" b="1" u="sng" dirty="0">
                <a:solidFill>
                  <a:srgbClr val="0000FF"/>
                </a:solidFill>
                <a:latin typeface="標楷體" panose="03000509000000000000" pitchFamily="65" charset="-120"/>
                <a:ea typeface="標楷體" panose="03000509000000000000" pitchFamily="65" charset="-120"/>
              </a:rPr>
              <a:t>重複計算研究成果（重複獲利）、影響研究資源分配</a:t>
            </a:r>
            <a:endParaRPr lang="en-US" altLang="zh-TW" sz="2400" b="1" u="sng" dirty="0">
              <a:solidFill>
                <a:srgbClr val="0000FF"/>
              </a:solidFill>
              <a:latin typeface="標楷體" panose="03000509000000000000" pitchFamily="65" charset="-120"/>
              <a:ea typeface="標楷體" panose="03000509000000000000" pitchFamily="65" charset="-120"/>
            </a:endParaRPr>
          </a:p>
        </p:txBody>
      </p:sp>
      <p:sp>
        <p:nvSpPr>
          <p:cNvPr id="7" name="文字方塊 6">
            <a:extLst>
              <a:ext uri="{FF2B5EF4-FFF2-40B4-BE49-F238E27FC236}">
                <a16:creationId xmlns:a16="http://schemas.microsoft.com/office/drawing/2014/main" id="{FBA6A51B-2C78-4C86-B729-303F6419F953}"/>
              </a:ext>
            </a:extLst>
          </p:cNvPr>
          <p:cNvSpPr txBox="1"/>
          <p:nvPr/>
        </p:nvSpPr>
        <p:spPr>
          <a:xfrm>
            <a:off x="659004" y="4594565"/>
            <a:ext cx="5301451" cy="461665"/>
          </a:xfrm>
          <a:prstGeom prst="rect">
            <a:avLst/>
          </a:prstGeom>
          <a:noFill/>
        </p:spPr>
        <p:txBody>
          <a:bodyPr wrap="none" rtlCol="0">
            <a:spAutoFit/>
          </a:bodyPr>
          <a:lstStyle/>
          <a:p>
            <a:pPr marL="342900" indent="-342900">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偷懶、不公平</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其他條件的不公平</a:t>
            </a:r>
            <a:r>
              <a:rPr lang="en-US" altLang="zh-TW" sz="2400" dirty="0">
                <a:latin typeface="標楷體" panose="03000509000000000000" pitchFamily="65" charset="-120"/>
                <a:ea typeface="標楷體" panose="03000509000000000000" pitchFamily="65" charset="-120"/>
              </a:rPr>
              <a:t>?)</a:t>
            </a:r>
            <a:endParaRPr lang="zh-TW" altLang="en-US" sz="2400" dirty="0">
              <a:latin typeface="標楷體" panose="03000509000000000000" pitchFamily="65" charset="-120"/>
              <a:ea typeface="標楷體" panose="03000509000000000000" pitchFamily="65" charset="-120"/>
            </a:endParaRPr>
          </a:p>
        </p:txBody>
      </p:sp>
      <p:grpSp>
        <p:nvGrpSpPr>
          <p:cNvPr id="11" name="群組 10">
            <a:extLst>
              <a:ext uri="{FF2B5EF4-FFF2-40B4-BE49-F238E27FC236}">
                <a16:creationId xmlns:a16="http://schemas.microsoft.com/office/drawing/2014/main" id="{22AB94FD-84EF-4C7B-8442-0082C45B13B9}"/>
              </a:ext>
            </a:extLst>
          </p:cNvPr>
          <p:cNvGrpSpPr/>
          <p:nvPr/>
        </p:nvGrpSpPr>
        <p:grpSpPr>
          <a:xfrm>
            <a:off x="659004" y="2243649"/>
            <a:ext cx="11394915" cy="3170099"/>
            <a:chOff x="659004" y="2243649"/>
            <a:chExt cx="11394915" cy="3170099"/>
          </a:xfrm>
        </p:grpSpPr>
        <p:sp>
          <p:nvSpPr>
            <p:cNvPr id="5" name="文字方塊 4">
              <a:extLst>
                <a:ext uri="{FF2B5EF4-FFF2-40B4-BE49-F238E27FC236}">
                  <a16:creationId xmlns:a16="http://schemas.microsoft.com/office/drawing/2014/main" id="{9862796F-BCCA-4145-9191-A834B618099D}"/>
                </a:ext>
              </a:extLst>
            </p:cNvPr>
            <p:cNvSpPr txBox="1"/>
            <p:nvPr/>
          </p:nvSpPr>
          <p:spPr>
            <a:xfrm>
              <a:off x="659004" y="2952053"/>
              <a:ext cx="4839786" cy="461665"/>
            </a:xfrm>
            <a:prstGeom prst="rect">
              <a:avLst/>
            </a:prstGeom>
            <a:noFill/>
          </p:spPr>
          <p:txBody>
            <a:bodyPr wrap="none" rtlCol="0">
              <a:spAutoFit/>
            </a:bodyPr>
            <a:lstStyle/>
            <a:p>
              <a:pPr marL="342900" indent="-342900">
                <a:spcBef>
                  <a:spcPts val="12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著作權（出版商的事，非學倫）</a:t>
              </a:r>
              <a:endParaRPr lang="en-US" altLang="zh-TW" sz="2400" dirty="0">
                <a:latin typeface="標楷體" panose="03000509000000000000" pitchFamily="65" charset="-120"/>
                <a:ea typeface="標楷體" panose="03000509000000000000" pitchFamily="65" charset="-120"/>
              </a:endParaRPr>
            </a:p>
          </p:txBody>
        </p:sp>
        <p:sp>
          <p:nvSpPr>
            <p:cNvPr id="8" name="矩形 7">
              <a:extLst>
                <a:ext uri="{FF2B5EF4-FFF2-40B4-BE49-F238E27FC236}">
                  <a16:creationId xmlns:a16="http://schemas.microsoft.com/office/drawing/2014/main" id="{26CEA6DA-F7FC-4A40-BB1C-F659F07C0672}"/>
                </a:ext>
              </a:extLst>
            </p:cNvPr>
            <p:cNvSpPr/>
            <p:nvPr/>
          </p:nvSpPr>
          <p:spPr>
            <a:xfrm>
              <a:off x="5960455" y="2243649"/>
              <a:ext cx="6093464" cy="3170099"/>
            </a:xfrm>
            <a:prstGeom prst="rect">
              <a:avLst/>
            </a:prstGeom>
            <a:ln>
              <a:solidFill>
                <a:schemeClr val="tx1"/>
              </a:solidFill>
            </a:ln>
          </p:spPr>
          <p:txBody>
            <a:bodyPr wrap="square">
              <a:spAutoFit/>
            </a:bodyPr>
            <a:lstStyle/>
            <a:p>
              <a:r>
                <a:rPr lang="en-US" altLang="zh-TW" sz="2000" dirty="0">
                  <a:latin typeface="Calibri" panose="020F0502020204030204" pitchFamily="34" charset="0"/>
                  <a:cs typeface="Calibri" panose="020F0502020204030204" pitchFamily="34" charset="0"/>
                </a:rPr>
                <a:t>“According to our analysis, the most common uses of text recycling in scientific research</a:t>
              </a:r>
              <a:r>
                <a:rPr lang="zh-TW" altLang="en-US" sz="2000" dirty="0">
                  <a:latin typeface="Calibri" panose="020F0502020204030204" pitchFamily="34" charset="0"/>
                  <a:cs typeface="Calibri" panose="020F0502020204030204" pitchFamily="34" charset="0"/>
                </a:rPr>
                <a:t> </a:t>
              </a:r>
              <a:r>
                <a:rPr lang="en-US" altLang="zh-TW" sz="2000" dirty="0">
                  <a:latin typeface="Calibri" panose="020F0502020204030204" pitchFamily="34" charset="0"/>
                  <a:cs typeface="Calibri" panose="020F0502020204030204" pitchFamily="34" charset="0"/>
                </a:rPr>
                <a:t>articles are </a:t>
              </a:r>
              <a:r>
                <a:rPr lang="en-US" altLang="zh-TW" sz="2000" dirty="0">
                  <a:solidFill>
                    <a:srgbClr val="FF0000"/>
                  </a:solidFill>
                  <a:latin typeface="Calibri" panose="020F0502020204030204" pitchFamily="34" charset="0"/>
                  <a:cs typeface="Calibri" panose="020F0502020204030204" pitchFamily="34" charset="0"/>
                </a:rPr>
                <a:t>generally allowable </a:t>
              </a:r>
              <a:r>
                <a:rPr lang="en-US" altLang="zh-TW" sz="2000" dirty="0">
                  <a:latin typeface="Calibri" panose="020F0502020204030204" pitchFamily="34" charset="0"/>
                  <a:cs typeface="Calibri" panose="020F0502020204030204" pitchFamily="34" charset="0"/>
                </a:rPr>
                <a:t>according to U.S. copyright law under </a:t>
              </a:r>
              <a:r>
                <a:rPr lang="en-US" altLang="zh-TW" sz="2000" b="1" dirty="0">
                  <a:solidFill>
                    <a:srgbClr val="FF0000"/>
                  </a:solidFill>
                  <a:latin typeface="Calibri" panose="020F0502020204030204" pitchFamily="34" charset="0"/>
                  <a:cs typeface="Calibri" panose="020F0502020204030204" pitchFamily="34" charset="0"/>
                </a:rPr>
                <a:t>fair use</a:t>
              </a:r>
              <a:r>
                <a:rPr lang="en-US" altLang="zh-TW" sz="2000" dirty="0">
                  <a:latin typeface="Calibri" panose="020F0502020204030204" pitchFamily="34" charset="0"/>
                  <a:cs typeface="Calibri" panose="020F0502020204030204" pitchFamily="34" charset="0"/>
                </a:rPr>
                <a:t>. Reuse of</a:t>
              </a:r>
              <a:r>
                <a:rPr lang="zh-TW" altLang="en-US" sz="2000" dirty="0">
                  <a:latin typeface="Calibri" panose="020F0502020204030204" pitchFamily="34" charset="0"/>
                  <a:cs typeface="Calibri" panose="020F0502020204030204" pitchFamily="34" charset="0"/>
                </a:rPr>
                <a:t> </a:t>
              </a:r>
              <a:r>
                <a:rPr lang="en-US" altLang="zh-TW" sz="2000" dirty="0">
                  <a:latin typeface="Calibri" panose="020F0502020204030204" pitchFamily="34" charset="0"/>
                  <a:cs typeface="Calibri" panose="020F0502020204030204" pitchFamily="34" charset="0"/>
                </a:rPr>
                <a:t>materials that describe methods, materials, background, and literature review are</a:t>
              </a:r>
              <a:r>
                <a:rPr lang="zh-TW" altLang="en-US" sz="2000" dirty="0">
                  <a:latin typeface="Calibri" panose="020F0502020204030204" pitchFamily="34" charset="0"/>
                  <a:cs typeface="Calibri" panose="020F0502020204030204" pitchFamily="34" charset="0"/>
                </a:rPr>
                <a:t> </a:t>
              </a:r>
              <a:r>
                <a:rPr lang="en-US" altLang="zh-TW" sz="2000" dirty="0">
                  <a:latin typeface="Calibri" panose="020F0502020204030204" pitchFamily="34" charset="0"/>
                  <a:cs typeface="Calibri" panose="020F0502020204030204" pitchFamily="34" charset="0"/>
                </a:rPr>
                <a:t>especially </a:t>
              </a:r>
              <a:r>
                <a:rPr lang="en-US" altLang="zh-TW" sz="2000" dirty="0">
                  <a:solidFill>
                    <a:srgbClr val="FF0000"/>
                  </a:solidFill>
                  <a:latin typeface="Calibri" panose="020F0502020204030204" pitchFamily="34" charset="0"/>
                  <a:cs typeface="Calibri" panose="020F0502020204030204" pitchFamily="34" charset="0"/>
                </a:rPr>
                <a:t>likely to pose little legal risk</a:t>
              </a:r>
              <a:r>
                <a:rPr lang="en-US" altLang="zh-TW" sz="2000" dirty="0">
                  <a:latin typeface="Calibri" panose="020F0502020204030204" pitchFamily="34" charset="0"/>
                  <a:cs typeface="Calibri" panose="020F0502020204030204" pitchFamily="34" charset="0"/>
                </a:rPr>
                <a:t>.”</a:t>
              </a:r>
            </a:p>
            <a:p>
              <a:endParaRPr lang="en-US" altLang="zh-TW" sz="2000" b="1" dirty="0">
                <a:latin typeface="Calibri" panose="020F0502020204030204" pitchFamily="34" charset="0"/>
                <a:cs typeface="Calibri" panose="020F0502020204030204" pitchFamily="34" charset="0"/>
              </a:endParaRPr>
            </a:p>
            <a:p>
              <a:r>
                <a:rPr lang="en-US" altLang="zh-TW" sz="2000" b="1" dirty="0">
                  <a:latin typeface="Calibri" panose="020F0502020204030204" pitchFamily="34" charset="0"/>
                  <a:cs typeface="Calibri" panose="020F0502020204030204" pitchFamily="34" charset="0"/>
                </a:rPr>
                <a:t>Text Recycling in Research Writing:</a:t>
              </a:r>
              <a:r>
                <a:rPr lang="zh-TW" altLang="en-US" sz="2000" b="1" dirty="0">
                  <a:latin typeface="Calibri" panose="020F0502020204030204" pitchFamily="34" charset="0"/>
                  <a:cs typeface="Calibri" panose="020F0502020204030204" pitchFamily="34" charset="0"/>
                </a:rPr>
                <a:t> </a:t>
              </a:r>
              <a:r>
                <a:rPr lang="en-US" altLang="zh-TW" sz="2000" dirty="0">
                  <a:latin typeface="Calibri" panose="020F0502020204030204" pitchFamily="34" charset="0"/>
                  <a:cs typeface="Calibri" panose="020F0502020204030204" pitchFamily="34" charset="0"/>
                </a:rPr>
                <a:t>U.S. Copyright Law and Fair Use. Text Recycling Research Project. White Paper. May 26, 2021</a:t>
              </a:r>
              <a:endParaRPr lang="zh-TW" altLang="en-US" sz="2000" dirty="0">
                <a:latin typeface="Calibri" panose="020F0502020204030204" pitchFamily="34" charset="0"/>
                <a:cs typeface="Calibri" panose="020F0502020204030204" pitchFamily="34" charset="0"/>
              </a:endParaRPr>
            </a:p>
          </p:txBody>
        </p:sp>
      </p:grpSp>
      <p:sp>
        <p:nvSpPr>
          <p:cNvPr id="9" name="文字方塊 8">
            <a:extLst>
              <a:ext uri="{FF2B5EF4-FFF2-40B4-BE49-F238E27FC236}">
                <a16:creationId xmlns:a16="http://schemas.microsoft.com/office/drawing/2014/main" id="{F0437EE3-FB73-4E0A-811E-A0C3B911D600}"/>
              </a:ext>
            </a:extLst>
          </p:cNvPr>
          <p:cNvSpPr txBox="1"/>
          <p:nvPr/>
        </p:nvSpPr>
        <p:spPr>
          <a:xfrm>
            <a:off x="659004" y="4019573"/>
            <a:ext cx="4619052" cy="461665"/>
          </a:xfrm>
          <a:prstGeom prst="rect">
            <a:avLst/>
          </a:prstGeom>
          <a:noFill/>
        </p:spPr>
        <p:txBody>
          <a:bodyPr wrap="square" rtlCol="0">
            <a:spAutoFit/>
          </a:bodyPr>
          <a:lstStyle/>
          <a:p>
            <a:pPr marL="342900" indent="-342900">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浪費審查資源</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寫個爛計畫</a:t>
            </a:r>
            <a:r>
              <a:rPr lang="en-US" altLang="zh-TW" sz="2400" dirty="0">
                <a:latin typeface="標楷體" panose="03000509000000000000" pitchFamily="65" charset="-120"/>
                <a:ea typeface="標楷體" panose="03000509000000000000" pitchFamily="65" charset="-120"/>
              </a:rPr>
              <a:t>?)</a:t>
            </a:r>
            <a:endParaRPr lang="zh-TW" altLang="en-US" sz="2400" dirty="0">
              <a:latin typeface="標楷體" panose="03000509000000000000" pitchFamily="65" charset="-120"/>
              <a:ea typeface="標楷體" panose="03000509000000000000" pitchFamily="65" charset="-120"/>
            </a:endParaRPr>
          </a:p>
        </p:txBody>
      </p:sp>
      <p:sp>
        <p:nvSpPr>
          <p:cNvPr id="10" name="文字方塊 9">
            <a:extLst>
              <a:ext uri="{FF2B5EF4-FFF2-40B4-BE49-F238E27FC236}">
                <a16:creationId xmlns:a16="http://schemas.microsoft.com/office/drawing/2014/main" id="{1C36245C-D440-4F2C-88A0-A23D2AAE9575}"/>
              </a:ext>
            </a:extLst>
          </p:cNvPr>
          <p:cNvSpPr txBox="1"/>
          <p:nvPr/>
        </p:nvSpPr>
        <p:spPr>
          <a:xfrm>
            <a:off x="2029111" y="3444283"/>
            <a:ext cx="3267946" cy="461665"/>
          </a:xfrm>
          <a:prstGeom prst="rect">
            <a:avLst/>
          </a:prstGeom>
          <a:noFill/>
        </p:spPr>
        <p:txBody>
          <a:bodyPr wrap="none" rtlCol="0">
            <a:spAutoFit/>
          </a:bodyPr>
          <a:lstStyle/>
          <a:p>
            <a:r>
              <a:rPr lang="en-US" altLang="zh-TW" sz="2400" dirty="0">
                <a:latin typeface="Calibri" panose="020F0502020204030204" pitchFamily="34" charset="0"/>
                <a:cs typeface="Calibri" panose="020F0502020204030204" pitchFamily="34" charset="0"/>
              </a:rPr>
              <a:t>Protects </a:t>
            </a:r>
            <a:r>
              <a:rPr lang="en-US" altLang="zh-TW" sz="2400" dirty="0">
                <a:solidFill>
                  <a:srgbClr val="FF0000"/>
                </a:solidFill>
                <a:latin typeface="Calibri" panose="020F0502020204030204" pitchFamily="34" charset="0"/>
                <a:cs typeface="Calibri" panose="020F0502020204030204" pitchFamily="34" charset="0"/>
              </a:rPr>
              <a:t>economic</a:t>
            </a:r>
            <a:r>
              <a:rPr lang="en-US" altLang="zh-TW" sz="2400" dirty="0">
                <a:latin typeface="Calibri" panose="020F0502020204030204" pitchFamily="34" charset="0"/>
                <a:cs typeface="Calibri" panose="020F0502020204030204" pitchFamily="34" charset="0"/>
              </a:rPr>
              <a:t> rights</a:t>
            </a:r>
            <a:endParaRPr lang="zh-TW" altLang="en-US" sz="2400" dirty="0">
              <a:latin typeface="Calibri" panose="020F0502020204030204" pitchFamily="34" charset="0"/>
              <a:cs typeface="Calibri" panose="020F0502020204030204" pitchFamily="34" charset="0"/>
            </a:endParaRPr>
          </a:p>
        </p:txBody>
      </p:sp>
      <p:sp>
        <p:nvSpPr>
          <p:cNvPr id="12" name="文字方塊 11">
            <a:extLst>
              <a:ext uri="{FF2B5EF4-FFF2-40B4-BE49-F238E27FC236}">
                <a16:creationId xmlns:a16="http://schemas.microsoft.com/office/drawing/2014/main" id="{322807AB-8216-413A-A4D7-893C85FA6ADB}"/>
              </a:ext>
            </a:extLst>
          </p:cNvPr>
          <p:cNvSpPr txBox="1"/>
          <p:nvPr/>
        </p:nvSpPr>
        <p:spPr>
          <a:xfrm flipH="1">
            <a:off x="659004" y="6363762"/>
            <a:ext cx="9098454" cy="461665"/>
          </a:xfrm>
          <a:prstGeom prst="rect">
            <a:avLst/>
          </a:prstGeom>
          <a:noFill/>
        </p:spPr>
        <p:txBody>
          <a:bodyPr wrap="square" rtlCol="0">
            <a:spAutoFit/>
          </a:bodyPr>
          <a:lstStyle/>
          <a:p>
            <a:pPr marL="342900" indent="-342900">
              <a:buFont typeface="Arial" panose="020B0604020202020204" pitchFamily="34" charset="0"/>
              <a:buChar char="•"/>
            </a:pPr>
            <a:r>
              <a:rPr lang="zh-TW" altLang="en-US" sz="2400" b="1" dirty="0">
                <a:solidFill>
                  <a:srgbClr val="FF0000"/>
                </a:solidFill>
                <a:latin typeface="標楷體" panose="03000509000000000000" pitchFamily="65" charset="-120"/>
                <a:ea typeface="標楷體" panose="03000509000000000000" pitchFamily="65" charset="-120"/>
              </a:rPr>
              <a:t>真正問題是</a:t>
            </a:r>
            <a:r>
              <a:rPr lang="en-US" altLang="zh-TW" sz="2400" b="1" dirty="0">
                <a:solidFill>
                  <a:srgbClr val="FF0000"/>
                </a:solidFill>
                <a:latin typeface="標楷體" panose="03000509000000000000" pitchFamily="65" charset="-120"/>
                <a:ea typeface="標楷體" panose="03000509000000000000" pitchFamily="65" charset="-120"/>
              </a:rPr>
              <a:t>[</a:t>
            </a:r>
            <a:r>
              <a:rPr lang="zh-TW" altLang="en-US" sz="2400" b="1" dirty="0">
                <a:solidFill>
                  <a:srgbClr val="FF0000"/>
                </a:solidFill>
                <a:latin typeface="標楷體" panose="03000509000000000000" pitchFamily="65" charset="-120"/>
                <a:ea typeface="標楷體" panose="03000509000000000000" pitchFamily="65" charset="-120"/>
              </a:rPr>
              <a:t>重複發表</a:t>
            </a:r>
            <a:r>
              <a:rPr lang="en-US" altLang="zh-TW" sz="2400" b="1" dirty="0">
                <a:solidFill>
                  <a:srgbClr val="FF0000"/>
                </a:solidFill>
                <a:latin typeface="標楷體" panose="03000509000000000000" pitchFamily="65" charset="-120"/>
                <a:ea typeface="標楷體" panose="03000509000000000000" pitchFamily="65" charset="-120"/>
              </a:rPr>
              <a:t>]!</a:t>
            </a:r>
            <a:endParaRPr lang="zh-TW" altLang="en-US" sz="2400" b="1"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00295723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8F17E0A9-023A-4A80-9BFE-8241B4932C2F}"/>
              </a:ext>
            </a:extLst>
          </p:cNvPr>
          <p:cNvSpPr>
            <a:spLocks noGrp="1"/>
          </p:cNvSpPr>
          <p:nvPr>
            <p:ph type="body" sz="quarter" idx="10"/>
          </p:nvPr>
        </p:nvSpPr>
        <p:spPr/>
        <p:txBody>
          <a:bodyPr>
            <a:normAutofit fontScale="92500" lnSpcReduction="10000"/>
          </a:bodyPr>
          <a:lstStyle/>
          <a:p>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自我抄襲</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應改為</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重複發表</a:t>
            </a:r>
            <a:r>
              <a:rPr lang="en-US" altLang="zh-TW" sz="3200" dirty="0">
                <a:latin typeface="標楷體" panose="03000509000000000000" pitchFamily="65" charset="-120"/>
                <a:ea typeface="標楷體" panose="03000509000000000000" pitchFamily="65" charset="-120"/>
              </a:rPr>
              <a:t>]</a:t>
            </a:r>
            <a:endParaRPr lang="zh-TW" altLang="en-US" sz="3200" dirty="0">
              <a:latin typeface="標楷體" panose="03000509000000000000" pitchFamily="65" charset="-120"/>
              <a:ea typeface="標楷體" panose="03000509000000000000" pitchFamily="65" charset="-120"/>
            </a:endParaRPr>
          </a:p>
        </p:txBody>
      </p:sp>
      <p:sp>
        <p:nvSpPr>
          <p:cNvPr id="4" name="文字方塊 3">
            <a:extLst>
              <a:ext uri="{FF2B5EF4-FFF2-40B4-BE49-F238E27FC236}">
                <a16:creationId xmlns:a16="http://schemas.microsoft.com/office/drawing/2014/main" id="{E9DDA2A7-D3C6-4ADF-8B6D-6EC97207F766}"/>
              </a:ext>
            </a:extLst>
          </p:cNvPr>
          <p:cNvSpPr txBox="1"/>
          <p:nvPr/>
        </p:nvSpPr>
        <p:spPr>
          <a:xfrm>
            <a:off x="1787446" y="6504124"/>
            <a:ext cx="8846076" cy="338554"/>
          </a:xfrm>
          <a:prstGeom prst="rect">
            <a:avLst/>
          </a:prstGeom>
          <a:noFill/>
        </p:spPr>
        <p:txBody>
          <a:bodyPr wrap="none" rtlCol="0">
            <a:spAutoFit/>
          </a:bodyPr>
          <a:lstStyle/>
          <a:p>
            <a:r>
              <a:rPr lang="zh-TW" altLang="en-US" sz="1600" dirty="0">
                <a:latin typeface="Times New Roman" panose="02020603050405020304" pitchFamily="18" charset="0"/>
                <a:ea typeface="標楷體" panose="03000509000000000000" pitchFamily="65" charset="-120"/>
              </a:rPr>
              <a:t>孫以瀚</a:t>
            </a:r>
            <a:r>
              <a:rPr lang="en-US" altLang="zh-TW" sz="1600" dirty="0">
                <a:latin typeface="Times New Roman" panose="02020603050405020304" pitchFamily="18" charset="0"/>
                <a:ea typeface="標楷體" panose="03000509000000000000" pitchFamily="65" charset="-120"/>
              </a:rPr>
              <a:t>. 論</a:t>
            </a:r>
            <a:r>
              <a:rPr lang="zh-TW" altLang="zh-TW" sz="1600" dirty="0">
                <a:latin typeface="Times New Roman" panose="02020603050405020304" pitchFamily="18" charset="0"/>
                <a:ea typeface="標楷體" panose="03000509000000000000" pitchFamily="65" charset="-120"/>
              </a:rPr>
              <a:t>自我抄襲－重複發表、文字再使用，有無學術倫理上的處罰必要？</a:t>
            </a:r>
            <a:r>
              <a:rPr lang="en-US" altLang="zh-TW" sz="1600" dirty="0">
                <a:latin typeface="Times New Roman" panose="02020603050405020304" pitchFamily="18" charset="0"/>
                <a:ea typeface="標楷體" panose="03000509000000000000" pitchFamily="65" charset="-120"/>
              </a:rPr>
              <a:t>2020.11.15 </a:t>
            </a:r>
            <a:r>
              <a:rPr lang="zh-TW" altLang="en-US" sz="1600" dirty="0">
                <a:latin typeface="Times New Roman" panose="02020603050405020304" pitchFamily="18" charset="0"/>
                <a:ea typeface="標楷體" panose="03000509000000000000" pitchFamily="65" charset="-120"/>
              </a:rPr>
              <a:t>科技報導</a:t>
            </a:r>
          </a:p>
        </p:txBody>
      </p:sp>
      <p:sp>
        <p:nvSpPr>
          <p:cNvPr id="7" name="矩形 6">
            <a:extLst>
              <a:ext uri="{FF2B5EF4-FFF2-40B4-BE49-F238E27FC236}">
                <a16:creationId xmlns:a16="http://schemas.microsoft.com/office/drawing/2014/main" id="{51CCF83E-4458-4823-97F2-1348CE6E5092}"/>
              </a:ext>
            </a:extLst>
          </p:cNvPr>
          <p:cNvSpPr/>
          <p:nvPr/>
        </p:nvSpPr>
        <p:spPr>
          <a:xfrm>
            <a:off x="659004" y="1249747"/>
            <a:ext cx="5763116" cy="1354217"/>
          </a:xfrm>
          <a:prstGeom prst="rect">
            <a:avLst/>
          </a:prstGeom>
        </p:spPr>
        <p:txBody>
          <a:bodyPr wrap="none">
            <a:spAutoFit/>
          </a:bodyPr>
          <a:lstStyle/>
          <a:p>
            <a:pPr>
              <a:spcBef>
                <a:spcPts val="600"/>
              </a:spcBef>
            </a:pPr>
            <a:r>
              <a:rPr lang="zh-TW" altLang="zh-TW" sz="2400" b="1" dirty="0">
                <a:solidFill>
                  <a:srgbClr val="0000FF"/>
                </a:solidFill>
                <a:latin typeface="標楷體" panose="03000509000000000000" pitchFamily="65" charset="-120"/>
                <a:ea typeface="標楷體" panose="03000509000000000000" pitchFamily="65" charset="-120"/>
                <a:cs typeface="Arial Unicode MS"/>
              </a:rPr>
              <a:t>重複發表</a:t>
            </a:r>
            <a:r>
              <a:rPr lang="en-US" altLang="zh-TW" sz="2400" b="1" dirty="0">
                <a:solidFill>
                  <a:srgbClr val="0000FF"/>
                </a:solidFill>
                <a:latin typeface="標楷體" panose="03000509000000000000" pitchFamily="65" charset="-120"/>
                <a:ea typeface="標楷體" panose="03000509000000000000" pitchFamily="65" charset="-120"/>
                <a:cs typeface="Arial Unicode MS"/>
              </a:rPr>
              <a:t>:</a:t>
            </a:r>
            <a:r>
              <a:rPr lang="zh-TW" altLang="en-US" sz="2400" b="1" dirty="0">
                <a:solidFill>
                  <a:srgbClr val="0000FF"/>
                </a:solidFill>
                <a:latin typeface="標楷體" panose="03000509000000000000" pitchFamily="65" charset="-120"/>
                <a:ea typeface="標楷體" panose="03000509000000000000" pitchFamily="65" charset="-120"/>
                <a:cs typeface="Arial Unicode MS"/>
              </a:rPr>
              <a:t> </a:t>
            </a:r>
            <a:r>
              <a:rPr lang="en-US" altLang="zh-TW" sz="2400" dirty="0">
                <a:solidFill>
                  <a:srgbClr val="0000FF"/>
                </a:solidFill>
                <a:latin typeface="標楷體" panose="03000509000000000000" pitchFamily="65" charset="-120"/>
                <a:ea typeface="標楷體" panose="03000509000000000000" pitchFamily="65" charset="-120"/>
                <a:cs typeface="Arial Unicode MS"/>
              </a:rPr>
              <a:t>	</a:t>
            </a:r>
          </a:p>
          <a:p>
            <a:pPr marL="342900" indent="-342900">
              <a:spcBef>
                <a:spcPts val="600"/>
              </a:spcBef>
              <a:buFont typeface="Arial" panose="020B0604020202020204" pitchFamily="34" charset="0"/>
              <a:buChar char="•"/>
            </a:pPr>
            <a:r>
              <a:rPr lang="zh-TW" altLang="zh-TW" sz="2400" dirty="0">
                <a:solidFill>
                  <a:srgbClr val="FF0000"/>
                </a:solidFill>
                <a:latin typeface="標楷體" panose="03000509000000000000" pitchFamily="65" charset="-120"/>
                <a:ea typeface="標楷體" panose="03000509000000000000" pitchFamily="65" charset="-120"/>
              </a:rPr>
              <a:t>涉及論文創新核心內容</a:t>
            </a:r>
            <a:endParaRPr lang="en-US" altLang="zh-TW" sz="2400" dirty="0">
              <a:solidFill>
                <a:srgbClr val="FF0000"/>
              </a:solidFill>
              <a:latin typeface="標楷體" panose="03000509000000000000" pitchFamily="65" charset="-120"/>
              <a:ea typeface="標楷體" panose="03000509000000000000" pitchFamily="65" charset="-120"/>
            </a:endParaRPr>
          </a:p>
          <a:p>
            <a:pPr marL="342900" indent="-34290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重複獲取研究成績，重複獲利 </a:t>
            </a:r>
            <a:r>
              <a:rPr lang="en-US" altLang="zh-TW" sz="2400" dirty="0">
                <a:latin typeface="標楷體" panose="03000509000000000000" pitchFamily="65" charset="-120"/>
                <a:ea typeface="標楷體" panose="03000509000000000000" pitchFamily="65" charset="-120"/>
              </a:rPr>
              <a:t>=&gt;</a:t>
            </a:r>
            <a:r>
              <a:rPr lang="zh-TW" altLang="en-US" sz="2400" dirty="0">
                <a:latin typeface="標楷體" panose="03000509000000000000" pitchFamily="65" charset="-120"/>
                <a:ea typeface="標楷體" panose="03000509000000000000" pitchFamily="65" charset="-120"/>
              </a:rPr>
              <a:t> 學倫</a:t>
            </a:r>
            <a:endParaRPr lang="zh-TW" altLang="en-US" sz="2400" dirty="0"/>
          </a:p>
        </p:txBody>
      </p:sp>
      <p:sp>
        <p:nvSpPr>
          <p:cNvPr id="8" name="矩形 7">
            <a:extLst>
              <a:ext uri="{FF2B5EF4-FFF2-40B4-BE49-F238E27FC236}">
                <a16:creationId xmlns:a16="http://schemas.microsoft.com/office/drawing/2014/main" id="{F07648A9-4659-44BB-B2DE-F96EE36FA39B}"/>
              </a:ext>
            </a:extLst>
          </p:cNvPr>
          <p:cNvSpPr/>
          <p:nvPr/>
        </p:nvSpPr>
        <p:spPr>
          <a:xfrm>
            <a:off x="659004" y="2887468"/>
            <a:ext cx="5197786" cy="1800493"/>
          </a:xfrm>
          <a:prstGeom prst="rect">
            <a:avLst/>
          </a:prstGeom>
        </p:spPr>
        <p:txBody>
          <a:bodyPr wrap="square">
            <a:spAutoFit/>
          </a:bodyPr>
          <a:lstStyle/>
          <a:p>
            <a:r>
              <a:rPr lang="zh-TW" altLang="zh-TW" sz="2400" b="1" dirty="0">
                <a:solidFill>
                  <a:srgbClr val="0000FF"/>
                </a:solidFill>
                <a:latin typeface="標楷體" panose="03000509000000000000" pitchFamily="65" charset="-120"/>
                <a:ea typeface="標楷體" panose="03000509000000000000" pitchFamily="65" charset="-120"/>
                <a:cs typeface="Arial Unicode MS"/>
              </a:rPr>
              <a:t>文字再使用</a:t>
            </a:r>
            <a:r>
              <a:rPr lang="en-US" altLang="zh-TW" sz="2400" b="1" dirty="0">
                <a:solidFill>
                  <a:srgbClr val="0000FF"/>
                </a:solidFill>
                <a:latin typeface="標楷體" panose="03000509000000000000" pitchFamily="65" charset="-120"/>
                <a:ea typeface="標楷體" panose="03000509000000000000" pitchFamily="65" charset="-120"/>
                <a:cs typeface="Arial Unicode MS"/>
              </a:rPr>
              <a:t>:</a:t>
            </a:r>
            <a:r>
              <a:rPr lang="zh-TW" altLang="en-US" sz="2400" b="1" dirty="0">
                <a:solidFill>
                  <a:srgbClr val="0000FF"/>
                </a:solidFill>
                <a:latin typeface="標楷體" panose="03000509000000000000" pitchFamily="65" charset="-120"/>
                <a:ea typeface="標楷體" panose="03000509000000000000" pitchFamily="65" charset="-120"/>
                <a:cs typeface="Arial Unicode MS"/>
              </a:rPr>
              <a:t> </a:t>
            </a:r>
            <a:endParaRPr lang="en-US" altLang="zh-TW" sz="2400" b="1" dirty="0">
              <a:solidFill>
                <a:srgbClr val="0000FF"/>
              </a:solidFill>
              <a:latin typeface="標楷體" panose="03000509000000000000" pitchFamily="65" charset="-120"/>
              <a:ea typeface="標楷體" panose="03000509000000000000" pitchFamily="65" charset="-120"/>
              <a:cs typeface="Arial Unicode MS"/>
            </a:endParaRPr>
          </a:p>
          <a:p>
            <a:pPr marL="342900" indent="-342900">
              <a:spcBef>
                <a:spcPts val="600"/>
              </a:spcBef>
              <a:buFont typeface="Arial" panose="020B0604020202020204" pitchFamily="34" charset="0"/>
              <a:buChar char="•"/>
            </a:pPr>
            <a:r>
              <a:rPr lang="zh-TW" altLang="en-US" sz="2400" dirty="0">
                <a:solidFill>
                  <a:srgbClr val="FF0000"/>
                </a:solidFill>
                <a:latin typeface="標楷體" panose="03000509000000000000" pitchFamily="65" charset="-120"/>
                <a:ea typeface="標楷體" panose="03000509000000000000" pitchFamily="65" charset="-120"/>
              </a:rPr>
              <a:t>不</a:t>
            </a:r>
            <a:r>
              <a:rPr lang="zh-TW" altLang="zh-TW" sz="2400" dirty="0">
                <a:solidFill>
                  <a:srgbClr val="FF0000"/>
                </a:solidFill>
                <a:latin typeface="標楷體" panose="03000509000000000000" pitchFamily="65" charset="-120"/>
                <a:ea typeface="標楷體" panose="03000509000000000000" pitchFamily="65" charset="-120"/>
              </a:rPr>
              <a:t>涉及論文創新核心內容</a:t>
            </a:r>
            <a:endParaRPr lang="en-US" altLang="zh-TW" sz="2400" dirty="0">
              <a:solidFill>
                <a:srgbClr val="FF0000"/>
              </a:solidFill>
              <a:latin typeface="標楷體" panose="03000509000000000000" pitchFamily="65" charset="-120"/>
              <a:ea typeface="標楷體" panose="03000509000000000000" pitchFamily="65" charset="-120"/>
            </a:endParaRPr>
          </a:p>
          <a:p>
            <a:pPr marL="342900" indent="-34290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不限於文字</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如圖表、公式、配方</a:t>
            </a:r>
            <a:r>
              <a:rPr lang="en-US" altLang="zh-TW" sz="2400" dirty="0">
                <a:latin typeface="標楷體" panose="03000509000000000000" pitchFamily="65" charset="-120"/>
                <a:ea typeface="標楷體" panose="03000509000000000000" pitchFamily="65" charset="-120"/>
              </a:rPr>
              <a:t>)</a:t>
            </a:r>
          </a:p>
          <a:p>
            <a:pPr marL="342900" indent="-34290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非學倫問題</a:t>
            </a:r>
          </a:p>
        </p:txBody>
      </p:sp>
      <p:sp>
        <p:nvSpPr>
          <p:cNvPr id="9" name="矩形 8">
            <a:extLst>
              <a:ext uri="{FF2B5EF4-FFF2-40B4-BE49-F238E27FC236}">
                <a16:creationId xmlns:a16="http://schemas.microsoft.com/office/drawing/2014/main" id="{4DD1B621-F28C-464C-AE8A-D35F9B1A6A5E}"/>
              </a:ext>
            </a:extLst>
          </p:cNvPr>
          <p:cNvSpPr/>
          <p:nvPr/>
        </p:nvSpPr>
        <p:spPr>
          <a:xfrm>
            <a:off x="1815101" y="6135879"/>
            <a:ext cx="10376899" cy="352789"/>
          </a:xfrm>
          <a:prstGeom prst="rect">
            <a:avLst/>
          </a:prstGeom>
        </p:spPr>
        <p:txBody>
          <a:bodyPr wrap="square">
            <a:spAutoFit/>
          </a:bodyPr>
          <a:lstStyle/>
          <a:p>
            <a:pPr lvl="0" algn="just">
              <a:lnSpc>
                <a:spcPct val="115000"/>
              </a:lnSpc>
              <a:spcAft>
                <a:spcPts val="0"/>
              </a:spcAft>
            </a:pPr>
            <a:r>
              <a:rPr lang="zh-TW" altLang="zh-TW" sz="1600" dirty="0">
                <a:solidFill>
                  <a:srgbClr val="333333"/>
                </a:solidFill>
                <a:latin typeface="Times New Roman" panose="02020603050405020304" pitchFamily="18" charset="0"/>
                <a:cs typeface="Times New Roman" panose="02020603050405020304" pitchFamily="18" charset="0"/>
              </a:rPr>
              <a:t>D. Juyal, V. Thawani, and S. Thaledi, Plagiarism:</a:t>
            </a:r>
            <a:r>
              <a:rPr lang="zh-TW" altLang="en-US" sz="1600" dirty="0">
                <a:solidFill>
                  <a:srgbClr val="333333"/>
                </a:solidFill>
                <a:latin typeface="Times New Roman" panose="02020603050405020304" pitchFamily="18" charset="0"/>
                <a:cs typeface="Times New Roman" panose="02020603050405020304" pitchFamily="18" charset="0"/>
              </a:rPr>
              <a:t> </a:t>
            </a:r>
            <a:r>
              <a:rPr lang="zh-TW" altLang="zh-TW" sz="1600" dirty="0">
                <a:solidFill>
                  <a:srgbClr val="333333"/>
                </a:solidFill>
                <a:latin typeface="Times New Roman" panose="02020603050405020304" pitchFamily="18" charset="0"/>
                <a:cs typeface="Times New Roman" panose="02020603050405020304" pitchFamily="18" charset="0"/>
              </a:rPr>
              <a:t>An Egregious Form of Misconduct, </a:t>
            </a:r>
            <a:r>
              <a:rPr lang="zh-TW" altLang="zh-TW" sz="1600" i="1" dirty="0">
                <a:solidFill>
                  <a:srgbClr val="333333"/>
                </a:solidFill>
                <a:latin typeface="Times New Roman" panose="02020603050405020304" pitchFamily="18" charset="0"/>
                <a:cs typeface="Times New Roman" panose="02020603050405020304" pitchFamily="18" charset="0"/>
              </a:rPr>
              <a:t>N</a:t>
            </a:r>
            <a:r>
              <a:rPr lang="en-US" altLang="zh-TW" sz="1600" i="1" dirty="0">
                <a:solidFill>
                  <a:srgbClr val="333333"/>
                </a:solidFill>
                <a:latin typeface="Times New Roman" panose="02020603050405020304" pitchFamily="18" charset="0"/>
                <a:cs typeface="Times New Roman" panose="02020603050405020304" pitchFamily="18" charset="0"/>
              </a:rPr>
              <a:t>.</a:t>
            </a:r>
            <a:r>
              <a:rPr lang="zh-TW" altLang="zh-TW" sz="1600" i="1" dirty="0">
                <a:solidFill>
                  <a:srgbClr val="333333"/>
                </a:solidFill>
                <a:latin typeface="Times New Roman" panose="02020603050405020304" pitchFamily="18" charset="0"/>
                <a:cs typeface="Times New Roman" panose="02020603050405020304" pitchFamily="18" charset="0"/>
              </a:rPr>
              <a:t> Am</a:t>
            </a:r>
            <a:r>
              <a:rPr lang="en-US" altLang="zh-TW" sz="1600" i="1" dirty="0">
                <a:solidFill>
                  <a:srgbClr val="333333"/>
                </a:solidFill>
                <a:latin typeface="Times New Roman" panose="02020603050405020304" pitchFamily="18" charset="0"/>
                <a:cs typeface="Times New Roman" panose="02020603050405020304" pitchFamily="18" charset="0"/>
              </a:rPr>
              <a:t>.</a:t>
            </a:r>
            <a:r>
              <a:rPr lang="zh-TW" altLang="zh-TW" sz="1600" i="1" dirty="0">
                <a:solidFill>
                  <a:srgbClr val="333333"/>
                </a:solidFill>
                <a:latin typeface="Times New Roman" panose="02020603050405020304" pitchFamily="18" charset="0"/>
                <a:cs typeface="Times New Roman" panose="02020603050405020304" pitchFamily="18" charset="0"/>
              </a:rPr>
              <a:t> J</a:t>
            </a:r>
            <a:r>
              <a:rPr lang="en-US" altLang="zh-TW" sz="1600" i="1" dirty="0">
                <a:solidFill>
                  <a:srgbClr val="333333"/>
                </a:solidFill>
                <a:latin typeface="Times New Roman" panose="02020603050405020304" pitchFamily="18" charset="0"/>
                <a:cs typeface="Times New Roman" panose="02020603050405020304" pitchFamily="18" charset="0"/>
              </a:rPr>
              <a:t>. </a:t>
            </a:r>
            <a:r>
              <a:rPr lang="zh-TW" altLang="zh-TW" sz="1600" i="1" dirty="0">
                <a:solidFill>
                  <a:srgbClr val="333333"/>
                </a:solidFill>
                <a:latin typeface="Times New Roman" panose="02020603050405020304" pitchFamily="18" charset="0"/>
                <a:cs typeface="Times New Roman" panose="02020603050405020304" pitchFamily="18" charset="0"/>
              </a:rPr>
              <a:t>Med</a:t>
            </a:r>
            <a:r>
              <a:rPr lang="en-US" altLang="zh-TW" sz="1600" i="1" dirty="0">
                <a:solidFill>
                  <a:srgbClr val="333333"/>
                </a:solidFill>
                <a:latin typeface="Times New Roman" panose="02020603050405020304" pitchFamily="18" charset="0"/>
                <a:cs typeface="Times New Roman" panose="02020603050405020304" pitchFamily="18" charset="0"/>
              </a:rPr>
              <a:t>.</a:t>
            </a:r>
            <a:r>
              <a:rPr lang="zh-TW" altLang="zh-TW" sz="1600" i="1" dirty="0">
                <a:solidFill>
                  <a:srgbClr val="333333"/>
                </a:solidFill>
                <a:latin typeface="Times New Roman" panose="02020603050405020304" pitchFamily="18" charset="0"/>
                <a:cs typeface="Times New Roman" panose="02020603050405020304" pitchFamily="18" charset="0"/>
              </a:rPr>
              <a:t> Sci</a:t>
            </a:r>
            <a:r>
              <a:rPr lang="en-US" altLang="zh-TW" sz="1600" i="1" dirty="0">
                <a:solidFill>
                  <a:srgbClr val="333333"/>
                </a:solidFill>
                <a:latin typeface="Times New Roman" panose="02020603050405020304" pitchFamily="18" charset="0"/>
                <a:cs typeface="Times New Roman" panose="02020603050405020304" pitchFamily="18" charset="0"/>
              </a:rPr>
              <a:t>.</a:t>
            </a:r>
            <a:r>
              <a:rPr lang="zh-TW" altLang="zh-TW" sz="1600" dirty="0">
                <a:solidFill>
                  <a:srgbClr val="333333"/>
                </a:solidFill>
                <a:latin typeface="Times New Roman" panose="02020603050405020304" pitchFamily="18" charset="0"/>
                <a:cs typeface="Times New Roman" panose="02020603050405020304" pitchFamily="18" charset="0"/>
              </a:rPr>
              <a:t>, 7(2), 77–80, 2015.</a:t>
            </a:r>
          </a:p>
        </p:txBody>
      </p:sp>
      <p:sp>
        <p:nvSpPr>
          <p:cNvPr id="5" name="文字方塊 4">
            <a:extLst>
              <a:ext uri="{FF2B5EF4-FFF2-40B4-BE49-F238E27FC236}">
                <a16:creationId xmlns:a16="http://schemas.microsoft.com/office/drawing/2014/main" id="{023A5AFB-D8F3-49E1-8886-B2944CB68717}"/>
              </a:ext>
            </a:extLst>
          </p:cNvPr>
          <p:cNvSpPr txBox="1"/>
          <p:nvPr/>
        </p:nvSpPr>
        <p:spPr>
          <a:xfrm>
            <a:off x="659004" y="4971465"/>
            <a:ext cx="8518968" cy="461665"/>
          </a:xfrm>
          <a:prstGeom prst="rect">
            <a:avLst/>
          </a:prstGeom>
          <a:noFill/>
        </p:spPr>
        <p:txBody>
          <a:bodyPr wrap="square" rtlCol="0">
            <a:spAutoFit/>
          </a:bodyPr>
          <a:lstStyle/>
          <a:p>
            <a:r>
              <a:rPr lang="en-US" altLang="zh-TW" sz="2400" dirty="0">
                <a:solidFill>
                  <a:srgbClr val="0000FF"/>
                </a:solidFill>
                <a:latin typeface="標楷體" panose="03000509000000000000" pitchFamily="65" charset="-120"/>
                <a:ea typeface="標楷體" panose="03000509000000000000" pitchFamily="65" charset="-120"/>
              </a:rPr>
              <a:t>[</a:t>
            </a:r>
            <a:r>
              <a:rPr lang="zh-TW" altLang="en-US" sz="2400" dirty="0">
                <a:solidFill>
                  <a:srgbClr val="0000FF"/>
                </a:solidFill>
                <a:latin typeface="標楷體" panose="03000509000000000000" pitchFamily="65" charset="-120"/>
                <a:ea typeface="標楷體" panose="03000509000000000000" pitchFamily="65" charset="-120"/>
              </a:rPr>
              <a:t>自我抄襲</a:t>
            </a:r>
            <a:r>
              <a:rPr lang="en-US" altLang="zh-TW" sz="2400" dirty="0">
                <a:solidFill>
                  <a:srgbClr val="0000FF"/>
                </a:solidFill>
                <a:latin typeface="標楷體" panose="03000509000000000000" pitchFamily="65" charset="-120"/>
                <a:ea typeface="標楷體" panose="03000509000000000000" pitchFamily="65" charset="-120"/>
              </a:rPr>
              <a:t>]</a:t>
            </a:r>
            <a:r>
              <a:rPr lang="zh-TW" altLang="en-US" sz="2400" dirty="0">
                <a:solidFill>
                  <a:srgbClr val="0000FF"/>
                </a:solidFill>
                <a:latin typeface="標楷體" panose="03000509000000000000" pitchFamily="65" charset="-120"/>
                <a:ea typeface="標楷體" panose="03000509000000000000" pitchFamily="65" charset="-120"/>
              </a:rPr>
              <a:t>有負面意涵，被</a:t>
            </a:r>
            <a:r>
              <a:rPr lang="en-US" altLang="zh-TW" sz="2400" dirty="0">
                <a:solidFill>
                  <a:srgbClr val="0000FF"/>
                </a:solidFill>
                <a:latin typeface="標楷體" panose="03000509000000000000" pitchFamily="65" charset="-120"/>
                <a:ea typeface="標楷體" panose="03000509000000000000" pitchFamily="65" charset="-120"/>
              </a:rPr>
              <a:t>[</a:t>
            </a:r>
            <a:r>
              <a:rPr lang="zh-TW" altLang="en-US" sz="2400" dirty="0">
                <a:solidFill>
                  <a:srgbClr val="0000FF"/>
                </a:solidFill>
                <a:latin typeface="標楷體" panose="03000509000000000000" pitchFamily="65" charset="-120"/>
                <a:ea typeface="標楷體" panose="03000509000000000000" pitchFamily="65" charset="-120"/>
              </a:rPr>
              <a:t>抄襲</a:t>
            </a:r>
            <a:r>
              <a:rPr lang="en-US" altLang="zh-TW" sz="2400" dirty="0">
                <a:solidFill>
                  <a:srgbClr val="0000FF"/>
                </a:solidFill>
                <a:latin typeface="標楷體" panose="03000509000000000000" pitchFamily="65" charset="-120"/>
                <a:ea typeface="標楷體" panose="03000509000000000000" pitchFamily="65" charset="-120"/>
              </a:rPr>
              <a:t>]</a:t>
            </a:r>
            <a:r>
              <a:rPr lang="zh-TW" altLang="en-US" sz="2400" dirty="0">
                <a:solidFill>
                  <a:srgbClr val="0000FF"/>
                </a:solidFill>
                <a:latin typeface="標楷體" panose="03000509000000000000" pitchFamily="65" charset="-120"/>
                <a:ea typeface="標楷體" panose="03000509000000000000" pitchFamily="65" charset="-120"/>
              </a:rPr>
              <a:t>的字面綁架，應避免使用。</a:t>
            </a:r>
          </a:p>
        </p:txBody>
      </p:sp>
    </p:spTree>
    <p:extLst>
      <p:ext uri="{BB962C8B-B14F-4D97-AF65-F5344CB8AC3E}">
        <p14:creationId xmlns:p14="http://schemas.microsoft.com/office/powerpoint/2010/main" val="312487489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94518FFE-DE62-42AE-9664-B38221C0DF62}"/>
              </a:ext>
            </a:extLst>
          </p:cNvPr>
          <p:cNvSpPr>
            <a:spLocks noGrp="1"/>
          </p:cNvSpPr>
          <p:nvPr>
            <p:ph type="body" sz="quarter" idx="10"/>
          </p:nvPr>
        </p:nvSpPr>
        <p:spPr/>
        <p:txBody>
          <a:bodyPr>
            <a:normAutofit fontScale="92500" lnSpcReduction="10000"/>
          </a:bodyPr>
          <a:lstStyle/>
          <a:p>
            <a:r>
              <a:rPr lang="zh-TW" altLang="en-US" sz="3200" dirty="0">
                <a:latin typeface="標楷體" panose="03000509000000000000" pitchFamily="65" charset="-120"/>
                <a:ea typeface="標楷體" panose="03000509000000000000" pitchFamily="65" charset="-120"/>
              </a:rPr>
              <a:t>我跟學倫的淵源</a:t>
            </a:r>
          </a:p>
        </p:txBody>
      </p:sp>
      <p:sp>
        <p:nvSpPr>
          <p:cNvPr id="3" name="文字方塊 2">
            <a:extLst>
              <a:ext uri="{FF2B5EF4-FFF2-40B4-BE49-F238E27FC236}">
                <a16:creationId xmlns:a16="http://schemas.microsoft.com/office/drawing/2014/main" id="{C200B9E3-D120-44D6-BFB7-C0A232D0440E}"/>
              </a:ext>
            </a:extLst>
          </p:cNvPr>
          <p:cNvSpPr txBox="1"/>
          <p:nvPr/>
        </p:nvSpPr>
        <p:spPr>
          <a:xfrm flipH="1">
            <a:off x="659004" y="1297224"/>
            <a:ext cx="10464094" cy="3293209"/>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altLang="zh-TW" sz="2400" dirty="0">
                <a:latin typeface="Calibri" panose="020F0502020204030204" pitchFamily="34" charset="0"/>
                <a:ea typeface="標楷體" panose="03000509000000000000" pitchFamily="65" charset="-120"/>
              </a:rPr>
              <a:t>2006</a:t>
            </a:r>
            <a:r>
              <a:rPr lang="zh-TW" altLang="en-US" sz="2400" dirty="0">
                <a:latin typeface="Calibri" panose="020F0502020204030204" pitchFamily="34" charset="0"/>
                <a:ea typeface="標楷體" panose="03000509000000000000" pitchFamily="65" charset="-120"/>
              </a:rPr>
              <a:t> </a:t>
            </a:r>
            <a:r>
              <a:rPr lang="en-US" altLang="zh-TW" sz="2400" i="1" dirty="0">
                <a:latin typeface="Calibri" panose="020F0502020204030204" pitchFamily="34" charset="0"/>
                <a:ea typeface="標楷體" panose="03000509000000000000" pitchFamily="65" charset="-120"/>
              </a:rPr>
              <a:t>Cell </a:t>
            </a:r>
            <a:r>
              <a:rPr lang="zh-TW" altLang="en-US" sz="2400" dirty="0">
                <a:latin typeface="Calibri" panose="020F0502020204030204" pitchFamily="34" charset="0"/>
                <a:ea typeface="標楷體" panose="03000509000000000000" pitchFamily="65" charset="-120"/>
              </a:rPr>
              <a:t>論文疑似造假案，國科會生物處鍾邦柱處長邀我、台大陳瑞華、中興陳鴻震聯合講授如何避免學倫問題</a:t>
            </a:r>
            <a:endParaRPr lang="en-US" altLang="zh-TW" sz="2400" dirty="0">
              <a:latin typeface="Calibri" panose="020F0502020204030204" pitchFamily="34" charset="0"/>
              <a:ea typeface="標楷體" panose="03000509000000000000" pitchFamily="65" charset="-120"/>
            </a:endParaRPr>
          </a:p>
          <a:p>
            <a:pPr marL="342900" indent="-342900">
              <a:spcBef>
                <a:spcPts val="1200"/>
              </a:spcBef>
              <a:buFont typeface="Arial" panose="020B0604020202020204" pitchFamily="34" charset="0"/>
              <a:buChar char="•"/>
            </a:pPr>
            <a:r>
              <a:rPr lang="en-US" altLang="zh-TW" sz="2400" dirty="0">
                <a:latin typeface="Calibri" panose="020F0502020204030204" pitchFamily="34" charset="0"/>
                <a:ea typeface="標楷體" panose="03000509000000000000" pitchFamily="65" charset="-120"/>
              </a:rPr>
              <a:t>2012-14 </a:t>
            </a:r>
            <a:r>
              <a:rPr lang="zh-TW" altLang="en-US" sz="2400" dirty="0">
                <a:latin typeface="Calibri" panose="020F0502020204030204" pitchFamily="34" charset="0"/>
                <a:ea typeface="標楷體" panose="03000509000000000000" pitchFamily="65" charset="-120"/>
              </a:rPr>
              <a:t>國科會副主委</a:t>
            </a:r>
            <a:endParaRPr lang="en-US" altLang="zh-TW" sz="2400" dirty="0">
              <a:latin typeface="Calibri" panose="020F0502020204030204" pitchFamily="34" charset="0"/>
              <a:ea typeface="標楷體" panose="03000509000000000000" pitchFamily="65" charset="-120"/>
            </a:endParaRPr>
          </a:p>
          <a:p>
            <a:pPr marL="800089" lvl="1" indent="-342900">
              <a:spcBef>
                <a:spcPts val="1200"/>
              </a:spcBef>
              <a:buFont typeface="Arial" panose="020B0604020202020204" pitchFamily="34" charset="0"/>
              <a:buChar char="•"/>
            </a:pPr>
            <a:r>
              <a:rPr lang="zh-TW" altLang="en-US" sz="2400" dirty="0">
                <a:latin typeface="Calibri" panose="020F0502020204030204" pitchFamily="34" charset="0"/>
                <a:ea typeface="標楷體" panose="03000509000000000000" pitchFamily="65" charset="-120"/>
              </a:rPr>
              <a:t>主持學倫案件審查</a:t>
            </a:r>
            <a:endParaRPr lang="en-US" altLang="zh-TW" sz="2400" dirty="0">
              <a:latin typeface="Calibri" panose="020F0502020204030204" pitchFamily="34" charset="0"/>
              <a:ea typeface="標楷體" panose="03000509000000000000" pitchFamily="65" charset="-120"/>
            </a:endParaRPr>
          </a:p>
          <a:p>
            <a:pPr marL="800089" lvl="1" indent="-342900">
              <a:spcBef>
                <a:spcPts val="1200"/>
              </a:spcBef>
              <a:buFont typeface="Arial" panose="020B0604020202020204" pitchFamily="34" charset="0"/>
              <a:buChar char="•"/>
            </a:pPr>
            <a:r>
              <a:rPr lang="zh-TW" altLang="en-US" sz="2400" dirty="0">
                <a:latin typeface="Calibri" panose="020F0502020204030204" pitchFamily="34" charset="0"/>
                <a:ea typeface="標楷體" panose="03000509000000000000" pitchFamily="65" charset="-120"/>
              </a:rPr>
              <a:t>主筆</a:t>
            </a:r>
            <a:r>
              <a:rPr lang="zh-TW" altLang="zh-TW" sz="2400" dirty="0">
                <a:latin typeface="Calibri" panose="020F0502020204030204" pitchFamily="34" charset="0"/>
                <a:ea typeface="標楷體" panose="03000509000000000000" pitchFamily="65" charset="-120"/>
              </a:rPr>
              <a:t>「國科會對學術倫理的七點說明」、「研究人員學術倫理規範」以及</a:t>
            </a:r>
            <a:r>
              <a:rPr lang="zh-TW" altLang="en-US" sz="2400" dirty="0">
                <a:latin typeface="Calibri" panose="020F0502020204030204" pitchFamily="34" charset="0"/>
                <a:ea typeface="標楷體" panose="03000509000000000000" pitchFamily="65" charset="-120"/>
              </a:rPr>
              <a:t>修訂</a:t>
            </a:r>
            <a:r>
              <a:rPr lang="zh-TW" altLang="zh-TW" sz="2400" dirty="0">
                <a:latin typeface="Calibri" panose="020F0502020204030204" pitchFamily="34" charset="0"/>
                <a:ea typeface="標楷體" panose="03000509000000000000" pitchFamily="65" charset="-120"/>
              </a:rPr>
              <a:t>「學術倫理案件處理及審議要點」</a:t>
            </a:r>
            <a:r>
              <a:rPr lang="zh-TW" altLang="en-US" sz="2400" dirty="0">
                <a:latin typeface="Calibri" panose="020F0502020204030204" pitchFamily="34" charset="0"/>
                <a:ea typeface="標楷體" panose="03000509000000000000" pitchFamily="65" charset="-120"/>
              </a:rPr>
              <a:t> </a:t>
            </a:r>
            <a:r>
              <a:rPr lang="en-US" altLang="zh-TW" sz="2400" dirty="0">
                <a:latin typeface="Calibri" panose="020F0502020204030204" pitchFamily="34" charset="0"/>
                <a:ea typeface="標楷體" panose="03000509000000000000" pitchFamily="65" charset="-120"/>
              </a:rPr>
              <a:t>(2013.02.06</a:t>
            </a:r>
            <a:r>
              <a:rPr lang="zh-TW" altLang="en-US" sz="2400" dirty="0">
                <a:latin typeface="Calibri" panose="020F0502020204030204" pitchFamily="34" charset="0"/>
                <a:ea typeface="標楷體" panose="03000509000000000000" pitchFamily="65" charset="-120"/>
              </a:rPr>
              <a:t>公布</a:t>
            </a:r>
            <a:r>
              <a:rPr lang="en-US" altLang="zh-TW" sz="2400" dirty="0">
                <a:latin typeface="Calibri" panose="020F0502020204030204" pitchFamily="34" charset="0"/>
                <a:ea typeface="標楷體" panose="03000509000000000000" pitchFamily="65" charset="-120"/>
              </a:rPr>
              <a:t>)</a:t>
            </a:r>
            <a:r>
              <a:rPr lang="zh-TW" altLang="zh-TW" sz="2400" dirty="0">
                <a:latin typeface="Calibri" panose="020F0502020204030204" pitchFamily="34" charset="0"/>
                <a:ea typeface="標楷體" panose="03000509000000000000" pitchFamily="65" charset="-120"/>
              </a:rPr>
              <a:t>。</a:t>
            </a:r>
            <a:endParaRPr lang="en-US" altLang="zh-TW" sz="2400" dirty="0">
              <a:latin typeface="Calibri" panose="020F0502020204030204" pitchFamily="34" charset="0"/>
              <a:ea typeface="標楷體" panose="03000509000000000000" pitchFamily="65" charset="-120"/>
            </a:endParaRPr>
          </a:p>
          <a:p>
            <a:pPr marL="342900" indent="-342900">
              <a:spcBef>
                <a:spcPts val="1200"/>
              </a:spcBef>
              <a:buFont typeface="Arial" panose="020B0604020202020204" pitchFamily="34" charset="0"/>
              <a:buChar char="•"/>
            </a:pPr>
            <a:r>
              <a:rPr lang="zh-TW" altLang="en-US" sz="2400" dirty="0">
                <a:latin typeface="Calibri" panose="020F0502020204030204" pitchFamily="34" charset="0"/>
                <a:ea typeface="標楷體" panose="03000509000000000000" pitchFamily="65" charset="-120"/>
              </a:rPr>
              <a:t>參與審查、規範修訂</a:t>
            </a:r>
          </a:p>
        </p:txBody>
      </p:sp>
      <p:sp>
        <p:nvSpPr>
          <p:cNvPr id="4" name="文字方塊 3">
            <a:extLst>
              <a:ext uri="{FF2B5EF4-FFF2-40B4-BE49-F238E27FC236}">
                <a16:creationId xmlns:a16="http://schemas.microsoft.com/office/drawing/2014/main" id="{80DF838F-3DD8-4126-B829-1B9EC61A30A7}"/>
              </a:ext>
            </a:extLst>
          </p:cNvPr>
          <p:cNvSpPr txBox="1"/>
          <p:nvPr/>
        </p:nvSpPr>
        <p:spPr>
          <a:xfrm flipH="1">
            <a:off x="659004" y="4883667"/>
            <a:ext cx="7975537" cy="1354217"/>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規範雖有，但認知仍然分歧</a:t>
            </a:r>
            <a:endParaRPr lang="en-US" altLang="zh-TW" sz="2400" dirty="0">
              <a:latin typeface="標楷體" panose="03000509000000000000" pitchFamily="65" charset="-120"/>
              <a:ea typeface="標楷體" panose="03000509000000000000" pitchFamily="65" charset="-120"/>
            </a:endParaRPr>
          </a:p>
          <a:p>
            <a:pPr marL="342900" indent="-34290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狀況複雜，規範難以詳盡，唯有掌握原則才能判斷</a:t>
            </a:r>
            <a:endParaRPr lang="en-US" altLang="zh-TW" sz="2400" dirty="0">
              <a:latin typeface="標楷體" panose="03000509000000000000" pitchFamily="65" charset="-120"/>
              <a:ea typeface="標楷體" panose="03000509000000000000" pitchFamily="65" charset="-120"/>
            </a:endParaRPr>
          </a:p>
          <a:p>
            <a:pPr marL="342900" indent="-342900">
              <a:spcBef>
                <a:spcPts val="600"/>
              </a:spcBef>
              <a:buFont typeface="Arial" panose="020B0604020202020204" pitchFamily="34" charset="0"/>
              <a:buChar char="•"/>
            </a:pPr>
            <a:r>
              <a:rPr lang="en-US" altLang="zh-TW" sz="2400" dirty="0">
                <a:latin typeface="標楷體" panose="03000509000000000000" pitchFamily="65" charset="-120"/>
                <a:ea typeface="標楷體" panose="03000509000000000000" pitchFamily="65" charset="-120"/>
              </a:rPr>
              <a:t>=&gt;</a:t>
            </a:r>
            <a:r>
              <a:rPr lang="zh-TW" altLang="en-US" sz="2400" dirty="0">
                <a:latin typeface="標楷體" panose="03000509000000000000" pitchFamily="65" charset="-120"/>
                <a:ea typeface="標楷體" panose="03000509000000000000" pitchFamily="65" charset="-120"/>
              </a:rPr>
              <a:t> 需要溝通，以期形成共識</a:t>
            </a:r>
          </a:p>
        </p:txBody>
      </p:sp>
    </p:spTree>
    <p:extLst>
      <p:ext uri="{BB962C8B-B14F-4D97-AF65-F5344CB8AC3E}">
        <p14:creationId xmlns:p14="http://schemas.microsoft.com/office/powerpoint/2010/main" val="301728663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a:xfrm>
            <a:off x="659003" y="258233"/>
            <a:ext cx="7431701" cy="529569"/>
          </a:xfrm>
        </p:spPr>
        <p:txBody>
          <a:bodyPr>
            <a:noAutofit/>
          </a:bodyPr>
          <a:lstStyle/>
          <a:p>
            <a:r>
              <a:rPr lang="zh-TW" altLang="en-US" sz="3200" dirty="0">
                <a:latin typeface="Times New Roman" panose="02020603050405020304" pitchFamily="18" charset="0"/>
                <a:ea typeface="標楷體" panose="03000509000000000000" pitchFamily="65" charset="-120"/>
                <a:cs typeface="Calibri" panose="020F0502020204030204" pitchFamily="34" charset="0"/>
              </a:rPr>
              <a:t>是否重複發表要看是否涉及核心成果</a:t>
            </a:r>
          </a:p>
        </p:txBody>
      </p:sp>
      <p:sp>
        <p:nvSpPr>
          <p:cNvPr id="5" name="文字方塊 4"/>
          <p:cNvSpPr txBox="1"/>
          <p:nvPr/>
        </p:nvSpPr>
        <p:spPr>
          <a:xfrm>
            <a:off x="659003" y="1265565"/>
            <a:ext cx="9302547" cy="3139321"/>
          </a:xfrm>
          <a:prstGeom prst="rect">
            <a:avLst/>
          </a:prstGeom>
          <a:noFill/>
        </p:spPr>
        <p:txBody>
          <a:bodyPr wrap="square" rtlCol="0">
            <a:spAutoFit/>
          </a:bodyPr>
          <a:lstStyle/>
          <a:p>
            <a:r>
              <a:rPr lang="zh-TW" altLang="en-US" sz="2400" b="1" dirty="0">
                <a:latin typeface="Calibri" panose="020F0502020204030204" pitchFamily="34" charset="0"/>
                <a:ea typeface="標楷體" panose="03000509000000000000" pitchFamily="65" charset="-120"/>
                <a:cs typeface="Calibri" panose="020F0502020204030204" pitchFamily="34" charset="0"/>
              </a:rPr>
              <a:t>相同作者的兩篇論文</a:t>
            </a:r>
            <a:r>
              <a:rPr lang="en-US" altLang="zh-TW" sz="2400" b="1" dirty="0">
                <a:latin typeface="Calibri" panose="020F0502020204030204" pitchFamily="34" charset="0"/>
                <a:ea typeface="標楷體" panose="03000509000000000000" pitchFamily="65" charset="-120"/>
                <a:cs typeface="Calibri" panose="020F0502020204030204" pitchFamily="34" charset="0"/>
              </a:rPr>
              <a:t> </a:t>
            </a:r>
          </a:p>
          <a:p>
            <a:pPr marL="342900" indent="-342900">
              <a:spcBef>
                <a:spcPts val="600"/>
              </a:spcBef>
              <a:buFont typeface="Arial" panose="020B0604020202020204" pitchFamily="34" charset="0"/>
              <a:buChar char="•"/>
            </a:pPr>
            <a:r>
              <a:rPr lang="en-US" altLang="zh-TW" sz="2400" dirty="0">
                <a:latin typeface="Calibri" panose="020F0502020204030204" pitchFamily="34" charset="0"/>
                <a:ea typeface="標楷體" panose="03000509000000000000" pitchFamily="65" charset="-120"/>
                <a:cs typeface="Calibri" panose="020F0502020204030204" pitchFamily="34" charset="0"/>
              </a:rPr>
              <a:t>Introduction/Background</a:t>
            </a:r>
            <a:r>
              <a:rPr lang="zh-TW" altLang="en-US" sz="2400" dirty="0">
                <a:latin typeface="Calibri" panose="020F0502020204030204" pitchFamily="34" charset="0"/>
                <a:ea typeface="標楷體" panose="03000509000000000000" pitchFamily="65" charset="-120"/>
                <a:cs typeface="Calibri" panose="020F0502020204030204" pitchFamily="34" charset="0"/>
              </a:rPr>
              <a:t>  （未必是核心）</a:t>
            </a:r>
            <a:endParaRPr lang="en-US" altLang="zh-TW" sz="2400" dirty="0">
              <a:latin typeface="Calibri" panose="020F0502020204030204" pitchFamily="34" charset="0"/>
              <a:ea typeface="標楷體" panose="03000509000000000000" pitchFamily="65" charset="-120"/>
              <a:cs typeface="Calibri" panose="020F0502020204030204" pitchFamily="34" charset="0"/>
            </a:endParaRPr>
          </a:p>
          <a:p>
            <a:pPr marL="342900" indent="-342900">
              <a:spcBef>
                <a:spcPts val="600"/>
              </a:spcBef>
              <a:buFont typeface="Arial" panose="020B0604020202020204" pitchFamily="34" charset="0"/>
              <a:buChar char="•"/>
            </a:pPr>
            <a:r>
              <a:rPr lang="en-US" altLang="zh-TW" sz="2400" dirty="0">
                <a:latin typeface="Calibri" panose="020F0502020204030204" pitchFamily="34" charset="0"/>
                <a:ea typeface="標楷體" panose="03000509000000000000" pitchFamily="65" charset="-120"/>
                <a:cs typeface="Calibri" panose="020F0502020204030204" pitchFamily="34" charset="0"/>
              </a:rPr>
              <a:t>Material and Methods</a:t>
            </a:r>
            <a:r>
              <a:rPr lang="zh-TW" altLang="en-US" sz="2400" dirty="0">
                <a:latin typeface="Calibri" panose="020F0502020204030204" pitchFamily="34" charset="0"/>
                <a:ea typeface="標楷體" panose="03000509000000000000" pitchFamily="65" charset="-120"/>
                <a:cs typeface="Calibri" panose="020F0502020204030204" pitchFamily="34" charset="0"/>
              </a:rPr>
              <a:t> （非核心，可引用，但應引註前篇論文）</a:t>
            </a:r>
            <a:endParaRPr lang="en-US" altLang="zh-TW" sz="2400" dirty="0">
              <a:latin typeface="Calibri" panose="020F0502020204030204" pitchFamily="34" charset="0"/>
              <a:ea typeface="標楷體" panose="03000509000000000000" pitchFamily="65" charset="-120"/>
              <a:cs typeface="Calibri" panose="020F0502020204030204" pitchFamily="34" charset="0"/>
            </a:endParaRPr>
          </a:p>
          <a:p>
            <a:pPr marL="342900" indent="-342900">
              <a:spcBef>
                <a:spcPts val="600"/>
              </a:spcBef>
              <a:buFont typeface="Arial" panose="020B0604020202020204" pitchFamily="34" charset="0"/>
              <a:buChar char="•"/>
            </a:pPr>
            <a:r>
              <a:rPr lang="en-US" altLang="zh-TW" sz="2400" dirty="0">
                <a:solidFill>
                  <a:srgbClr val="0000FF"/>
                </a:solidFill>
                <a:latin typeface="Calibri" panose="020F0502020204030204" pitchFamily="34" charset="0"/>
                <a:ea typeface="標楷體" panose="03000509000000000000" pitchFamily="65" charset="-120"/>
                <a:cs typeface="Calibri" panose="020F0502020204030204" pitchFamily="34" charset="0"/>
              </a:rPr>
              <a:t>Results</a:t>
            </a:r>
            <a:r>
              <a:rPr lang="zh-TW" altLang="en-US" sz="2400" dirty="0">
                <a:solidFill>
                  <a:srgbClr val="0000FF"/>
                </a:solidFill>
                <a:latin typeface="Calibri" panose="020F0502020204030204" pitchFamily="34" charset="0"/>
                <a:ea typeface="標楷體" panose="03000509000000000000" pitchFamily="65" charset="-120"/>
                <a:cs typeface="Calibri" panose="020F0502020204030204" pitchFamily="34" charset="0"/>
              </a:rPr>
              <a:t> （核心）</a:t>
            </a:r>
            <a:endParaRPr lang="en-US" altLang="zh-TW" sz="2400" dirty="0">
              <a:solidFill>
                <a:srgbClr val="0000FF"/>
              </a:solidFill>
              <a:latin typeface="Calibri" panose="020F0502020204030204" pitchFamily="34" charset="0"/>
              <a:ea typeface="標楷體" panose="03000509000000000000" pitchFamily="65" charset="-120"/>
              <a:cs typeface="Calibri" panose="020F0502020204030204" pitchFamily="34" charset="0"/>
            </a:endParaRPr>
          </a:p>
          <a:p>
            <a:pPr marL="342900" indent="-342900">
              <a:spcBef>
                <a:spcPts val="600"/>
              </a:spcBef>
              <a:buFont typeface="Arial" panose="020B0604020202020204" pitchFamily="34" charset="0"/>
              <a:buChar char="•"/>
            </a:pPr>
            <a:r>
              <a:rPr lang="en-US" altLang="zh-TW" sz="2400" dirty="0">
                <a:solidFill>
                  <a:srgbClr val="0000FF"/>
                </a:solidFill>
                <a:latin typeface="Calibri" panose="020F0502020204030204" pitchFamily="34" charset="0"/>
                <a:ea typeface="標楷體" panose="03000509000000000000" pitchFamily="65" charset="-120"/>
                <a:cs typeface="Calibri" panose="020F0502020204030204" pitchFamily="34" charset="0"/>
              </a:rPr>
              <a:t>Discussion</a:t>
            </a:r>
            <a:r>
              <a:rPr lang="zh-TW" altLang="en-US" sz="2400" dirty="0">
                <a:solidFill>
                  <a:srgbClr val="0000FF"/>
                </a:solidFill>
                <a:latin typeface="Calibri" panose="020F0502020204030204" pitchFamily="34" charset="0"/>
                <a:ea typeface="標楷體" panose="03000509000000000000" pitchFamily="65" charset="-120"/>
                <a:cs typeface="Calibri" panose="020F0502020204030204" pitchFamily="34" charset="0"/>
              </a:rPr>
              <a:t>  （核心）</a:t>
            </a:r>
            <a:endParaRPr lang="en-US" altLang="zh-TW" sz="2400" dirty="0">
              <a:solidFill>
                <a:srgbClr val="0000FF"/>
              </a:solidFill>
              <a:latin typeface="Calibri" panose="020F0502020204030204" pitchFamily="34" charset="0"/>
              <a:ea typeface="標楷體" panose="03000509000000000000" pitchFamily="65" charset="-120"/>
              <a:cs typeface="Calibri" panose="020F0502020204030204" pitchFamily="34" charset="0"/>
            </a:endParaRPr>
          </a:p>
          <a:p>
            <a:pPr marL="342900" indent="-342900">
              <a:spcBef>
                <a:spcPts val="600"/>
              </a:spcBef>
              <a:buFont typeface="Arial" panose="020B0604020202020204" pitchFamily="34" charset="0"/>
              <a:buChar char="•"/>
            </a:pPr>
            <a:r>
              <a:rPr lang="en-US" altLang="zh-TW" sz="2400" dirty="0">
                <a:latin typeface="Calibri" panose="020F0502020204030204" pitchFamily="34" charset="0"/>
                <a:ea typeface="標楷體" panose="03000509000000000000" pitchFamily="65" charset="-120"/>
                <a:cs typeface="Calibri" panose="020F0502020204030204" pitchFamily="34" charset="0"/>
              </a:rPr>
              <a:t>References</a:t>
            </a:r>
            <a:r>
              <a:rPr lang="zh-TW" altLang="en-US" sz="2400" dirty="0">
                <a:latin typeface="Calibri" panose="020F0502020204030204" pitchFamily="34" charset="0"/>
                <a:ea typeface="標楷體" panose="03000509000000000000" pitchFamily="65" charset="-120"/>
                <a:cs typeface="Calibri" panose="020F0502020204030204" pitchFamily="34" charset="0"/>
              </a:rPr>
              <a:t>  （本非論文中的創作部分）</a:t>
            </a:r>
            <a:endParaRPr lang="en-US" altLang="zh-TW" sz="2400" dirty="0">
              <a:latin typeface="Calibri" panose="020F0502020204030204" pitchFamily="34" charset="0"/>
              <a:ea typeface="標楷體" panose="03000509000000000000" pitchFamily="65" charset="-120"/>
              <a:cs typeface="Calibri" panose="020F0502020204030204" pitchFamily="34" charset="0"/>
            </a:endParaRPr>
          </a:p>
          <a:p>
            <a:pPr marL="342900" indent="-342900">
              <a:spcBef>
                <a:spcPts val="600"/>
              </a:spcBef>
              <a:buFont typeface="Arial" panose="020B0604020202020204" pitchFamily="34" charset="0"/>
              <a:buChar char="•"/>
            </a:pPr>
            <a:r>
              <a:rPr lang="zh-TW" altLang="en-US" sz="2400" dirty="0">
                <a:solidFill>
                  <a:srgbClr val="0000FF"/>
                </a:solidFill>
                <a:latin typeface="Calibri" panose="020F0502020204030204" pitchFamily="34" charset="0"/>
                <a:ea typeface="標楷體" panose="03000509000000000000" pitchFamily="65" charset="-120"/>
                <a:cs typeface="Calibri" panose="020F0502020204030204" pitchFamily="34" charset="0"/>
              </a:rPr>
              <a:t>除非相同部分為核心成果，否則不至於重複計算成果</a:t>
            </a:r>
            <a:endParaRPr lang="en-US" altLang="zh-TW" sz="2400" dirty="0">
              <a:solidFill>
                <a:srgbClr val="0000FF"/>
              </a:solidFill>
              <a:latin typeface="Calibri" panose="020F0502020204030204" pitchFamily="34" charset="0"/>
              <a:ea typeface="標楷體" panose="03000509000000000000" pitchFamily="65" charset="-120"/>
              <a:cs typeface="Calibri" panose="020F0502020204030204" pitchFamily="34" charset="0"/>
            </a:endParaRPr>
          </a:p>
        </p:txBody>
      </p:sp>
      <p:sp>
        <p:nvSpPr>
          <p:cNvPr id="3" name="文字方塊 2">
            <a:extLst>
              <a:ext uri="{FF2B5EF4-FFF2-40B4-BE49-F238E27FC236}">
                <a16:creationId xmlns:a16="http://schemas.microsoft.com/office/drawing/2014/main" id="{E239CACA-58DE-4A47-894D-FDAFB73F0E61}"/>
              </a:ext>
            </a:extLst>
          </p:cNvPr>
          <p:cNvSpPr txBox="1"/>
          <p:nvPr/>
        </p:nvSpPr>
        <p:spPr>
          <a:xfrm>
            <a:off x="659003" y="4568442"/>
            <a:ext cx="8379217" cy="2031325"/>
          </a:xfrm>
          <a:prstGeom prst="rect">
            <a:avLst/>
          </a:prstGeom>
          <a:noFill/>
        </p:spPr>
        <p:txBody>
          <a:bodyPr wrap="none" rtlCol="0">
            <a:spAutoFit/>
          </a:bodyPr>
          <a:lstStyle/>
          <a:p>
            <a:pPr marL="342900" indent="-342900">
              <a:spcBef>
                <a:spcPts val="12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領域差異： </a:t>
            </a:r>
            <a:endParaRPr lang="en-US" altLang="zh-TW" sz="2400" dirty="0">
              <a:latin typeface="標楷體" panose="03000509000000000000" pitchFamily="65" charset="-120"/>
              <a:ea typeface="標楷體" panose="03000509000000000000" pitchFamily="65" charset="-120"/>
            </a:endParaRPr>
          </a:p>
          <a:p>
            <a:pPr marL="800100" lvl="1" indent="-342900">
              <a:spcBef>
                <a:spcPts val="12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實驗科學</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 容易界定核心成果</a:t>
            </a:r>
            <a:r>
              <a:rPr lang="en-US" altLang="zh-TW" sz="2400" dirty="0">
                <a:latin typeface="標楷體" panose="03000509000000000000" pitchFamily="65" charset="-120"/>
                <a:ea typeface="標楷體" panose="03000509000000000000" pitchFamily="65" charset="-120"/>
              </a:rPr>
              <a:t>(Results, Discussions)</a:t>
            </a:r>
          </a:p>
          <a:p>
            <a:pPr marL="800100" lvl="1" indent="-342900">
              <a:spcBef>
                <a:spcPts val="12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人文社會</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 可能看重寫作表達，認為整篇文字都是核心</a:t>
            </a:r>
            <a:endParaRPr lang="en-US" altLang="zh-TW" sz="2400" dirty="0">
              <a:latin typeface="標楷體" panose="03000509000000000000" pitchFamily="65" charset="-120"/>
              <a:ea typeface="標楷體" panose="03000509000000000000" pitchFamily="65" charset="-120"/>
            </a:endParaRPr>
          </a:p>
          <a:p>
            <a:pPr marL="342900" indent="-342900">
              <a:spcBef>
                <a:spcPts val="12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遵守個別期刊的規範</a:t>
            </a:r>
          </a:p>
        </p:txBody>
      </p:sp>
      <p:sp>
        <p:nvSpPr>
          <p:cNvPr id="4" name="右大括弧 3">
            <a:extLst>
              <a:ext uri="{FF2B5EF4-FFF2-40B4-BE49-F238E27FC236}">
                <a16:creationId xmlns:a16="http://schemas.microsoft.com/office/drawing/2014/main" id="{2387F4C5-7C54-44BA-9ADE-DC26A5893B6A}"/>
              </a:ext>
            </a:extLst>
          </p:cNvPr>
          <p:cNvSpPr/>
          <p:nvPr/>
        </p:nvSpPr>
        <p:spPr>
          <a:xfrm>
            <a:off x="12940496" y="3383281"/>
            <a:ext cx="45719" cy="4571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Tree>
    <p:extLst>
      <p:ext uri="{BB962C8B-B14F-4D97-AF65-F5344CB8AC3E}">
        <p14:creationId xmlns:p14="http://schemas.microsoft.com/office/powerpoint/2010/main" val="227662391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C9A45A9F-F64F-4295-BE14-BA2244A85D4C}"/>
              </a:ext>
            </a:extLst>
          </p:cNvPr>
          <p:cNvSpPr>
            <a:spLocks noGrp="1"/>
          </p:cNvSpPr>
          <p:nvPr>
            <p:ph type="body" sz="quarter" idx="10"/>
          </p:nvPr>
        </p:nvSpPr>
        <p:spPr/>
        <p:txBody>
          <a:bodyPr>
            <a:normAutofit fontScale="92500" lnSpcReduction="10000"/>
          </a:bodyPr>
          <a:lstStyle/>
          <a:p>
            <a:r>
              <a:rPr lang="zh-TW" altLang="en-US" sz="3200" dirty="0">
                <a:latin typeface="標楷體" panose="03000509000000000000" pitchFamily="65" charset="-120"/>
                <a:ea typeface="標楷體" panose="03000509000000000000" pitchFamily="65" charset="-120"/>
              </a:rPr>
              <a:t>相同結果不能重複發表</a:t>
            </a:r>
          </a:p>
        </p:txBody>
      </p:sp>
      <p:sp>
        <p:nvSpPr>
          <p:cNvPr id="3" name="矩形 2">
            <a:extLst>
              <a:ext uri="{FF2B5EF4-FFF2-40B4-BE49-F238E27FC236}">
                <a16:creationId xmlns:a16="http://schemas.microsoft.com/office/drawing/2014/main" id="{3550BC96-918B-4BFC-990E-20453C91560A}"/>
              </a:ext>
            </a:extLst>
          </p:cNvPr>
          <p:cNvSpPr/>
          <p:nvPr/>
        </p:nvSpPr>
        <p:spPr>
          <a:xfrm>
            <a:off x="659004" y="4160274"/>
            <a:ext cx="9961100" cy="830997"/>
          </a:xfrm>
          <a:prstGeom prst="rect">
            <a:avLst/>
          </a:prstGeom>
        </p:spPr>
        <p:txBody>
          <a:bodyPr wrap="square">
            <a:spAutoFit/>
          </a:bodyPr>
          <a:lstStyle/>
          <a:p>
            <a:r>
              <a:rPr lang="zh-TW" altLang="zh-TW" sz="2400" dirty="0">
                <a:latin typeface="標楷體" panose="03000509000000000000" pitchFamily="65" charset="-120"/>
                <a:ea typeface="標楷體" panose="03000509000000000000" pitchFamily="65" charset="-120"/>
                <a:cs typeface="Arial Unicode MS"/>
              </a:rPr>
              <a:t>在統合分析（</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meta</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analysis</a:t>
            </a:r>
            <a:r>
              <a:rPr lang="zh-TW" altLang="zh-TW" sz="2400" dirty="0">
                <a:latin typeface="標楷體" panose="03000509000000000000" pitchFamily="65" charset="-120"/>
                <a:ea typeface="標楷體" panose="03000509000000000000" pitchFamily="65" charset="-120"/>
                <a:cs typeface="Arial Unicode MS"/>
              </a:rPr>
              <a:t>）上，如對藥物療效的統合分析，會造成錯誤的結論，因為相同的研究結果會被重複計算。</a:t>
            </a:r>
            <a:endParaRPr lang="zh-TW" altLang="en-US" sz="2400" dirty="0">
              <a:latin typeface="標楷體" panose="03000509000000000000" pitchFamily="65" charset="-120"/>
              <a:ea typeface="標楷體" panose="03000509000000000000" pitchFamily="65" charset="-120"/>
            </a:endParaRPr>
          </a:p>
        </p:txBody>
      </p:sp>
      <p:sp>
        <p:nvSpPr>
          <p:cNvPr id="4" name="矩形 3">
            <a:extLst>
              <a:ext uri="{FF2B5EF4-FFF2-40B4-BE49-F238E27FC236}">
                <a16:creationId xmlns:a16="http://schemas.microsoft.com/office/drawing/2014/main" id="{F23CFD38-6023-4AF7-B733-39F022B80EB0}"/>
              </a:ext>
            </a:extLst>
          </p:cNvPr>
          <p:cNvSpPr/>
          <p:nvPr/>
        </p:nvSpPr>
        <p:spPr>
          <a:xfrm>
            <a:off x="659003" y="1505397"/>
            <a:ext cx="10078666" cy="2169825"/>
          </a:xfrm>
          <a:prstGeom prst="rect">
            <a:avLst/>
          </a:prstGeom>
        </p:spPr>
        <p:txBody>
          <a:bodyPr wrap="square">
            <a:spAutoFit/>
          </a:bodyPr>
          <a:lstStyle/>
          <a:p>
            <a:pPr>
              <a:spcBef>
                <a:spcPts val="600"/>
              </a:spcBef>
            </a:pPr>
            <a:r>
              <a:rPr lang="zh-TW" altLang="en-US" sz="2400" dirty="0">
                <a:latin typeface="Calibri" panose="020F0502020204030204" pitchFamily="34" charset="0"/>
                <a:ea typeface="標楷體" panose="03000509000000000000" pitchFamily="65" charset="-120"/>
                <a:cs typeface="Calibri" panose="020F0502020204030204" pitchFamily="34" charset="0"/>
              </a:rPr>
              <a:t>例：論文</a:t>
            </a:r>
            <a:r>
              <a:rPr lang="en-US" altLang="zh-TW" sz="2400" dirty="0">
                <a:latin typeface="Calibri" panose="020F0502020204030204" pitchFamily="34" charset="0"/>
                <a:ea typeface="標楷體" panose="03000509000000000000" pitchFamily="65" charset="-120"/>
                <a:cs typeface="Calibri" panose="020F0502020204030204" pitchFamily="34" charset="0"/>
              </a:rPr>
              <a:t>A</a:t>
            </a:r>
            <a:r>
              <a:rPr lang="zh-TW" altLang="en-US" sz="2400" dirty="0">
                <a:latin typeface="Calibri" panose="020F0502020204030204" pitchFamily="34" charset="0"/>
                <a:ea typeface="標楷體" panose="03000509000000000000" pitchFamily="65" charset="-120"/>
                <a:cs typeface="Calibri" panose="020F0502020204030204" pitchFamily="34" charset="0"/>
              </a:rPr>
              <a:t>為</a:t>
            </a:r>
            <a:r>
              <a:rPr lang="en-US" altLang="zh-TW" sz="2400" dirty="0">
                <a:latin typeface="Calibri" panose="020F0502020204030204" pitchFamily="34" charset="0"/>
                <a:ea typeface="標楷體" panose="03000509000000000000" pitchFamily="65" charset="-120"/>
                <a:cs typeface="Calibri" panose="020F0502020204030204" pitchFamily="34" charset="0"/>
              </a:rPr>
              <a:t>40</a:t>
            </a:r>
            <a:r>
              <a:rPr lang="zh-TW" altLang="en-US" sz="2400" dirty="0">
                <a:latin typeface="Calibri" panose="020F0502020204030204" pitchFamily="34" charset="0"/>
                <a:ea typeface="標楷體" panose="03000509000000000000" pitchFamily="65" charset="-120"/>
                <a:cs typeface="Calibri" panose="020F0502020204030204" pitchFamily="34" charset="0"/>
              </a:rPr>
              <a:t>案例的臨床實驗，論文</a:t>
            </a:r>
            <a:r>
              <a:rPr lang="en-US" altLang="zh-TW" sz="2400" dirty="0">
                <a:latin typeface="Calibri" panose="020F0502020204030204" pitchFamily="34" charset="0"/>
                <a:ea typeface="標楷體" panose="03000509000000000000" pitchFamily="65" charset="-120"/>
                <a:cs typeface="Calibri" panose="020F0502020204030204" pitchFamily="34" charset="0"/>
              </a:rPr>
              <a:t>B</a:t>
            </a:r>
            <a:r>
              <a:rPr lang="zh-TW" altLang="en-US" sz="2400" dirty="0">
                <a:latin typeface="Calibri" panose="020F0502020204030204" pitchFamily="34" charset="0"/>
                <a:ea typeface="標楷體" panose="03000509000000000000" pitchFamily="65" charset="-120"/>
                <a:cs typeface="Calibri" panose="020F0502020204030204" pitchFamily="34" charset="0"/>
              </a:rPr>
              <a:t>增加了</a:t>
            </a:r>
            <a:r>
              <a:rPr lang="en-US" altLang="zh-TW" sz="2400" dirty="0">
                <a:latin typeface="Calibri" panose="020F0502020204030204" pitchFamily="34" charset="0"/>
                <a:ea typeface="標楷體" panose="03000509000000000000" pitchFamily="65" charset="-120"/>
                <a:cs typeface="Calibri" panose="020F0502020204030204" pitchFamily="34" charset="0"/>
              </a:rPr>
              <a:t>20</a:t>
            </a:r>
            <a:r>
              <a:rPr lang="zh-TW" altLang="en-US" sz="2400" dirty="0">
                <a:latin typeface="Calibri" panose="020F0502020204030204" pitchFamily="34" charset="0"/>
                <a:ea typeface="標楷體" panose="03000509000000000000" pitchFamily="65" charset="-120"/>
                <a:cs typeface="Calibri" panose="020F0502020204030204" pitchFamily="34" charset="0"/>
              </a:rPr>
              <a:t>個案例，應說明</a:t>
            </a:r>
            <a:r>
              <a:rPr lang="en-US" altLang="zh-TW" sz="2400" dirty="0">
                <a:latin typeface="Calibri" panose="020F0502020204030204" pitchFamily="34" charset="0"/>
                <a:ea typeface="標楷體" panose="03000509000000000000" pitchFamily="65" charset="-120"/>
                <a:cs typeface="Calibri" panose="020F0502020204030204" pitchFamily="34" charset="0"/>
              </a:rPr>
              <a:t>60</a:t>
            </a:r>
            <a:r>
              <a:rPr lang="zh-TW" altLang="en-US" sz="2400" dirty="0">
                <a:latin typeface="Calibri" panose="020F0502020204030204" pitchFamily="34" charset="0"/>
                <a:ea typeface="標楷體" panose="03000509000000000000" pitchFamily="65" charset="-120"/>
                <a:cs typeface="Calibri" panose="020F0502020204030204" pitchFamily="34" charset="0"/>
              </a:rPr>
              <a:t>個案例中有</a:t>
            </a:r>
            <a:r>
              <a:rPr lang="en-US" altLang="zh-TW" sz="2400" dirty="0">
                <a:latin typeface="Calibri" panose="020F0502020204030204" pitchFamily="34" charset="0"/>
                <a:ea typeface="標楷體" panose="03000509000000000000" pitchFamily="65" charset="-120"/>
                <a:cs typeface="Calibri" panose="020F0502020204030204" pitchFamily="34" charset="0"/>
              </a:rPr>
              <a:t>40</a:t>
            </a:r>
            <a:r>
              <a:rPr lang="zh-TW" altLang="en-US" sz="2400" dirty="0">
                <a:latin typeface="Calibri" panose="020F0502020204030204" pitchFamily="34" charset="0"/>
                <a:ea typeface="標楷體" panose="03000509000000000000" pitchFamily="65" charset="-120"/>
                <a:cs typeface="Calibri" panose="020F0502020204030204" pitchFamily="34" charset="0"/>
              </a:rPr>
              <a:t>個案例已發表於論文</a:t>
            </a:r>
            <a:r>
              <a:rPr lang="en-US" altLang="zh-TW" sz="2400" dirty="0">
                <a:latin typeface="Calibri" panose="020F0502020204030204" pitchFamily="34" charset="0"/>
                <a:ea typeface="標楷體" panose="03000509000000000000" pitchFamily="65" charset="-120"/>
                <a:cs typeface="Calibri" panose="020F0502020204030204" pitchFamily="34" charset="0"/>
              </a:rPr>
              <a:t>A</a:t>
            </a:r>
            <a:r>
              <a:rPr lang="zh-TW" altLang="en-US" sz="2400" dirty="0">
                <a:latin typeface="Calibri" panose="020F0502020204030204" pitchFamily="34" charset="0"/>
                <a:ea typeface="標楷體" panose="03000509000000000000" pitchFamily="65" charset="-120"/>
                <a:cs typeface="Calibri" panose="020F0502020204030204" pitchFamily="34" charset="0"/>
              </a:rPr>
              <a:t>，否則將誤導認為</a:t>
            </a:r>
            <a:r>
              <a:rPr lang="en-US" altLang="zh-TW" sz="2400" dirty="0">
                <a:latin typeface="Calibri" panose="020F0502020204030204" pitchFamily="34" charset="0"/>
                <a:ea typeface="標楷體" panose="03000509000000000000" pitchFamily="65" charset="-120"/>
                <a:cs typeface="Calibri" panose="020F0502020204030204" pitchFamily="34" charset="0"/>
              </a:rPr>
              <a:t>60</a:t>
            </a:r>
            <a:r>
              <a:rPr lang="zh-TW" altLang="en-US" sz="2400" dirty="0">
                <a:latin typeface="Calibri" panose="020F0502020204030204" pitchFamily="34" charset="0"/>
                <a:ea typeface="標楷體" panose="03000509000000000000" pitchFamily="65" charset="-120"/>
                <a:cs typeface="Calibri" panose="020F0502020204030204" pitchFamily="34" charset="0"/>
              </a:rPr>
              <a:t>個為新案例。</a:t>
            </a:r>
            <a:endParaRPr lang="en-US" altLang="zh-TW" sz="2400" dirty="0">
              <a:latin typeface="Calibri" panose="020F0502020204030204" pitchFamily="34" charset="0"/>
              <a:ea typeface="標楷體" panose="03000509000000000000" pitchFamily="65" charset="-120"/>
              <a:cs typeface="Calibri" panose="020F0502020204030204" pitchFamily="34" charset="0"/>
            </a:endParaRPr>
          </a:p>
          <a:p>
            <a:pPr>
              <a:spcBef>
                <a:spcPts val="600"/>
              </a:spcBef>
            </a:pPr>
            <a:endParaRPr lang="en-US" altLang="zh-TW" sz="2400" dirty="0">
              <a:latin typeface="Calibri" panose="020F0502020204030204" pitchFamily="34" charset="0"/>
              <a:ea typeface="標楷體" panose="03000509000000000000" pitchFamily="65" charset="-120"/>
              <a:cs typeface="Calibri" panose="020F0502020204030204" pitchFamily="34" charset="0"/>
            </a:endParaRPr>
          </a:p>
          <a:p>
            <a:pPr>
              <a:spcBef>
                <a:spcPts val="600"/>
              </a:spcBef>
            </a:pPr>
            <a:r>
              <a:rPr lang="zh-TW" altLang="en-US" sz="2400" dirty="0">
                <a:latin typeface="Calibri" panose="020F0502020204030204" pitchFamily="34" charset="0"/>
                <a:ea typeface="標楷體" panose="03000509000000000000" pitchFamily="65" charset="-120"/>
                <a:cs typeface="Calibri" panose="020F0502020204030204" pitchFamily="34" charset="0"/>
              </a:rPr>
              <a:t>兩篇論文核心內容高度重疊，</a:t>
            </a:r>
            <a:r>
              <a:rPr lang="zh-TW" altLang="en-US" sz="2400" dirty="0">
                <a:solidFill>
                  <a:srgbClr val="0000FF"/>
                </a:solidFill>
                <a:latin typeface="標楷體" panose="03000509000000000000" pitchFamily="65" charset="-120"/>
                <a:ea typeface="標楷體" panose="03000509000000000000" pitchFamily="65" charset="-120"/>
              </a:rPr>
              <a:t>如在後文中未註明部分結果出自前文 </a:t>
            </a:r>
            <a:endParaRPr lang="en-US" altLang="zh-TW" sz="2400" dirty="0">
              <a:solidFill>
                <a:srgbClr val="0000FF"/>
              </a:solidFill>
              <a:latin typeface="標楷體" panose="03000509000000000000" pitchFamily="65" charset="-120"/>
              <a:ea typeface="標楷體" panose="03000509000000000000" pitchFamily="65" charset="-120"/>
            </a:endParaRPr>
          </a:p>
          <a:p>
            <a:pPr>
              <a:spcBef>
                <a:spcPts val="600"/>
              </a:spcBef>
            </a:pPr>
            <a:r>
              <a:rPr lang="en-US" altLang="zh-TW" sz="2400" dirty="0">
                <a:solidFill>
                  <a:srgbClr val="0000FF"/>
                </a:solidFill>
                <a:latin typeface="標楷體" panose="03000509000000000000" pitchFamily="65" charset="-120"/>
                <a:ea typeface="標楷體" panose="03000509000000000000" pitchFamily="65" charset="-120"/>
              </a:rPr>
              <a:t>=&gt;</a:t>
            </a:r>
            <a:r>
              <a:rPr lang="zh-TW" altLang="en-US" sz="2400" dirty="0">
                <a:solidFill>
                  <a:srgbClr val="0000FF"/>
                </a:solidFill>
                <a:latin typeface="標楷體" panose="03000509000000000000" pitchFamily="65" charset="-120"/>
                <a:ea typeface="標楷體" panose="03000509000000000000" pitchFamily="65" charset="-120"/>
              </a:rPr>
              <a:t> 重複發表（重複獲利）</a:t>
            </a:r>
            <a:r>
              <a:rPr lang="zh-TW" altLang="en-US" sz="2400" dirty="0">
                <a:latin typeface="Calibri" panose="020F0502020204030204" pitchFamily="34" charset="0"/>
                <a:ea typeface="標楷體" panose="03000509000000000000" pitchFamily="65" charset="-120"/>
                <a:cs typeface="Calibri" panose="020F0502020204030204" pitchFamily="34" charset="0"/>
              </a:rPr>
              <a:t>。</a:t>
            </a:r>
            <a:endParaRPr lang="en-US" altLang="zh-TW" sz="2400" dirty="0">
              <a:latin typeface="Calibri" panose="020F0502020204030204" pitchFamily="34" charset="0"/>
              <a:ea typeface="標楷體" panose="03000509000000000000" pitchFamily="65" charset="-120"/>
              <a:cs typeface="Calibri" panose="020F0502020204030204" pitchFamily="34" charset="0"/>
            </a:endParaRPr>
          </a:p>
        </p:txBody>
      </p:sp>
    </p:spTree>
    <p:extLst>
      <p:ext uri="{BB962C8B-B14F-4D97-AF65-F5344CB8AC3E}">
        <p14:creationId xmlns:p14="http://schemas.microsoft.com/office/powerpoint/2010/main" val="372292347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302D6F57-6B0F-44C5-8716-CF303C34DBD7}"/>
              </a:ext>
            </a:extLst>
          </p:cNvPr>
          <p:cNvSpPr>
            <a:spLocks noGrp="1"/>
          </p:cNvSpPr>
          <p:nvPr>
            <p:ph type="body" sz="quarter" idx="10"/>
          </p:nvPr>
        </p:nvSpPr>
        <p:spPr/>
        <p:txBody>
          <a:bodyPr>
            <a:noAutofit/>
          </a:bodyPr>
          <a:lstStyle/>
          <a:p>
            <a:r>
              <a:rPr lang="zh-TW" altLang="en-US" sz="3200" dirty="0">
                <a:latin typeface="標楷體" panose="03000509000000000000" pitchFamily="65" charset="-120"/>
                <a:ea typeface="標楷體" panose="03000509000000000000" pitchFamily="65" charset="-120"/>
                <a:cs typeface="Times New Roman" panose="02020603050405020304" pitchFamily="18" charset="0"/>
              </a:rPr>
              <a:t>重複發表的容許狀況</a:t>
            </a:r>
          </a:p>
        </p:txBody>
      </p:sp>
      <p:sp>
        <p:nvSpPr>
          <p:cNvPr id="3" name="文字方塊 2">
            <a:extLst>
              <a:ext uri="{FF2B5EF4-FFF2-40B4-BE49-F238E27FC236}">
                <a16:creationId xmlns:a16="http://schemas.microsoft.com/office/drawing/2014/main" id="{0C82C664-5B6B-485F-AA33-1BFF2786BE66}"/>
              </a:ext>
            </a:extLst>
          </p:cNvPr>
          <p:cNvSpPr txBox="1"/>
          <p:nvPr/>
        </p:nvSpPr>
        <p:spPr>
          <a:xfrm>
            <a:off x="659004" y="1356751"/>
            <a:ext cx="10104789" cy="830997"/>
          </a:xfrm>
          <a:prstGeom prst="rect">
            <a:avLst/>
          </a:prstGeom>
          <a:noFill/>
        </p:spPr>
        <p:txBody>
          <a:bodyPr wrap="square" rtlCol="0">
            <a:spAutoFit/>
          </a:bodyPr>
          <a:lstStyle/>
          <a:p>
            <a:r>
              <a:rPr lang="zh-TW" altLang="en-US" sz="2400" dirty="0">
                <a:latin typeface="標楷體" panose="03000509000000000000" pitchFamily="65" charset="-120"/>
                <a:ea typeface="標楷體" panose="03000509000000000000" pitchFamily="65" charset="-120"/>
              </a:rPr>
              <a:t>完全相同內容，以同樣文字或翻譯成不同文字，發表在另一期刊，有註明出自前文，投稿時有告知期刊。</a:t>
            </a:r>
            <a:endParaRPr lang="en-US" altLang="zh-TW" sz="2400" dirty="0">
              <a:latin typeface="標楷體" panose="03000509000000000000" pitchFamily="65" charset="-120"/>
              <a:ea typeface="標楷體" panose="03000509000000000000" pitchFamily="65" charset="-120"/>
            </a:endParaRPr>
          </a:p>
        </p:txBody>
      </p:sp>
      <p:sp>
        <p:nvSpPr>
          <p:cNvPr id="6" name="矩形 5">
            <a:extLst>
              <a:ext uri="{FF2B5EF4-FFF2-40B4-BE49-F238E27FC236}">
                <a16:creationId xmlns:a16="http://schemas.microsoft.com/office/drawing/2014/main" id="{0EE29BF7-1B18-4326-866B-21A0CE203691}"/>
              </a:ext>
            </a:extLst>
          </p:cNvPr>
          <p:cNvSpPr/>
          <p:nvPr/>
        </p:nvSpPr>
        <p:spPr>
          <a:xfrm>
            <a:off x="683819" y="2361358"/>
            <a:ext cx="5705408" cy="1800493"/>
          </a:xfrm>
          <a:prstGeom prst="rect">
            <a:avLst/>
          </a:prstGeom>
        </p:spPr>
        <p:txBody>
          <a:bodyPr wrap="none">
            <a:spAutoFit/>
          </a:bodyPr>
          <a:lstStyle/>
          <a:p>
            <a:pPr marL="285750" indent="-285750">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為了不同讀者群</a:t>
            </a:r>
            <a:endParaRPr lang="en-US" altLang="zh-TW" sz="2400" dirty="0">
              <a:latin typeface="標楷體" panose="03000509000000000000" pitchFamily="65" charset="-120"/>
              <a:ea typeface="標楷體" panose="03000509000000000000" pitchFamily="65" charset="-120"/>
            </a:endParaRPr>
          </a:p>
          <a:p>
            <a:pPr marL="285750" indent="-28575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主編知情且接受</a:t>
            </a:r>
            <a:endParaRPr lang="en-US" altLang="zh-TW" sz="2400" dirty="0">
              <a:latin typeface="標楷體" panose="03000509000000000000" pitchFamily="65" charset="-120"/>
              <a:ea typeface="標楷體" panose="03000509000000000000" pitchFamily="65" charset="-120"/>
            </a:endParaRPr>
          </a:p>
          <a:p>
            <a:pPr marL="285750" indent="-28575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在文後</a:t>
            </a:r>
            <a:r>
              <a:rPr lang="en-US" altLang="zh-TW" sz="2400" dirty="0">
                <a:latin typeface="標楷體" panose="03000509000000000000" pitchFamily="65" charset="-120"/>
                <a:ea typeface="標楷體" panose="03000509000000000000" pitchFamily="65" charset="-120"/>
              </a:rPr>
              <a:t>(acknowledgment)</a:t>
            </a:r>
            <a:r>
              <a:rPr lang="zh-TW" altLang="en-US" sz="2400" dirty="0">
                <a:latin typeface="標楷體" panose="03000509000000000000" pitchFamily="65" charset="-120"/>
                <a:ea typeface="標楷體" panose="03000509000000000000" pitchFamily="65" charset="-120"/>
              </a:rPr>
              <a:t>說明出自前文</a:t>
            </a:r>
            <a:endParaRPr lang="en-US" altLang="zh-TW" sz="2400" dirty="0">
              <a:latin typeface="標楷體" panose="03000509000000000000" pitchFamily="65" charset="-120"/>
              <a:ea typeface="標楷體" panose="03000509000000000000" pitchFamily="65" charset="-120"/>
            </a:endParaRPr>
          </a:p>
          <a:p>
            <a:pPr marL="285750" indent="-28575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列在著作目錄，但有說明</a:t>
            </a:r>
          </a:p>
        </p:txBody>
      </p:sp>
    </p:spTree>
    <p:extLst>
      <p:ext uri="{BB962C8B-B14F-4D97-AF65-F5344CB8AC3E}">
        <p14:creationId xmlns:p14="http://schemas.microsoft.com/office/powerpoint/2010/main" val="278307151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a:xfrm>
            <a:off x="659003" y="258233"/>
            <a:ext cx="6575173" cy="529569"/>
          </a:xfrm>
        </p:spPr>
        <p:txBody>
          <a:bodyPr>
            <a:noAutofit/>
          </a:bodyPr>
          <a:lstStyle/>
          <a:p>
            <a:r>
              <a:rPr lang="zh-TW" altLang="en-US" sz="3200" dirty="0">
                <a:latin typeface="Times New Roman" panose="02020603050405020304" pitchFamily="18" charset="0"/>
                <a:ea typeface="標楷體" panose="03000509000000000000" pitchFamily="65" charset="-120"/>
                <a:cs typeface="Calibri" panose="020F0502020204030204" pitchFamily="34" charset="0"/>
              </a:rPr>
              <a:t>內容大幅重複，但不涉及核心成果</a:t>
            </a:r>
          </a:p>
        </p:txBody>
      </p:sp>
      <p:sp>
        <p:nvSpPr>
          <p:cNvPr id="8" name="文字方塊 7"/>
          <p:cNvSpPr txBox="1"/>
          <p:nvPr/>
        </p:nvSpPr>
        <p:spPr>
          <a:xfrm>
            <a:off x="659003" y="1288819"/>
            <a:ext cx="10300733" cy="1800493"/>
          </a:xfrm>
          <a:prstGeom prst="rect">
            <a:avLst/>
          </a:prstGeom>
          <a:noFill/>
        </p:spPr>
        <p:txBody>
          <a:bodyPr wrap="square" rtlCol="0">
            <a:spAutoFit/>
          </a:bodyPr>
          <a:lstStyle/>
          <a:p>
            <a:r>
              <a:rPr lang="zh-TW" altLang="en-US" sz="2400" b="1" dirty="0">
                <a:latin typeface="標楷體" panose="03000509000000000000" pitchFamily="65" charset="-120"/>
                <a:ea typeface="標楷體" panose="03000509000000000000" pitchFamily="65" charset="-120"/>
              </a:rPr>
              <a:t>藥物測試 </a:t>
            </a:r>
            <a:r>
              <a:rPr lang="en-US" altLang="zh-TW" sz="2400" b="1" dirty="0">
                <a:latin typeface="Calibri" panose="020F0502020204030204" pitchFamily="34" charset="0"/>
                <a:ea typeface="標楷體" panose="03000509000000000000" pitchFamily="65" charset="-120"/>
                <a:cs typeface="Calibri" panose="020F0502020204030204" pitchFamily="34" charset="0"/>
              </a:rPr>
              <a:t>(drug testing)</a:t>
            </a:r>
          </a:p>
          <a:p>
            <a:pPr marL="342900" indent="-34290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不同藥物、相同測試方法、相同結果呈現方式、相同文字、圖表、架構</a:t>
            </a:r>
            <a:endParaRPr lang="en-US" altLang="zh-TW" sz="2400" dirty="0">
              <a:latin typeface="標楷體" panose="03000509000000000000" pitchFamily="65" charset="-120"/>
              <a:ea typeface="標楷體" panose="03000509000000000000" pitchFamily="65" charset="-120"/>
            </a:endParaRPr>
          </a:p>
          <a:p>
            <a:pPr marL="342900" indent="-34290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不同結果（數值）</a:t>
            </a:r>
            <a:endParaRPr lang="en-US" altLang="zh-TW" sz="2400" dirty="0">
              <a:latin typeface="標楷體" panose="03000509000000000000" pitchFamily="65" charset="-120"/>
              <a:ea typeface="標楷體" panose="03000509000000000000" pitchFamily="65" charset="-120"/>
            </a:endParaRPr>
          </a:p>
          <a:p>
            <a:pPr marL="342900" indent="-34290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並非同一研究結果重複發表</a:t>
            </a:r>
            <a:endParaRPr lang="en-US" altLang="zh-TW" sz="2400" dirty="0">
              <a:latin typeface="標楷體" panose="03000509000000000000" pitchFamily="65" charset="-120"/>
              <a:ea typeface="標楷體" panose="03000509000000000000" pitchFamily="65" charset="-120"/>
            </a:endParaRPr>
          </a:p>
        </p:txBody>
      </p:sp>
      <p:sp>
        <p:nvSpPr>
          <p:cNvPr id="9" name="文字方塊 8"/>
          <p:cNvSpPr txBox="1"/>
          <p:nvPr/>
        </p:nvSpPr>
        <p:spPr>
          <a:xfrm>
            <a:off x="659003" y="4742424"/>
            <a:ext cx="9793843" cy="1569660"/>
          </a:xfrm>
          <a:prstGeom prst="rect">
            <a:avLst/>
          </a:prstGeom>
          <a:noFill/>
        </p:spPr>
        <p:txBody>
          <a:bodyPr wrap="square" rtlCol="0">
            <a:spAutoFit/>
          </a:bodyPr>
          <a:lstStyle/>
          <a:p>
            <a:r>
              <a:rPr lang="en-US" altLang="zh-TW" sz="2400" dirty="0">
                <a:latin typeface="Calibri" panose="020F0502020204030204" pitchFamily="34" charset="0"/>
                <a:ea typeface="標楷體" panose="03000509000000000000" pitchFamily="65" charset="-120"/>
              </a:rPr>
              <a:t>Incremental, fragmented publications</a:t>
            </a:r>
            <a:r>
              <a:rPr lang="zh-TW" altLang="en-US" sz="2400" dirty="0">
                <a:latin typeface="Calibri" panose="020F0502020204030204" pitchFamily="34" charset="0"/>
                <a:ea typeface="標楷體" panose="03000509000000000000" pitchFamily="65" charset="-120"/>
              </a:rPr>
              <a:t>，是不同的發表策略，不論是否可取，</a:t>
            </a:r>
            <a:r>
              <a:rPr lang="en-US" altLang="zh-TW" sz="2400" dirty="0">
                <a:latin typeface="Calibri" panose="020F0502020204030204" pitchFamily="34" charset="0"/>
                <a:ea typeface="標楷體" panose="03000509000000000000" pitchFamily="65" charset="-120"/>
              </a:rPr>
              <a:t> </a:t>
            </a:r>
            <a:r>
              <a:rPr lang="zh-TW" altLang="en-US" sz="2400" dirty="0">
                <a:latin typeface="Calibri" panose="020F0502020204030204" pitchFamily="34" charset="0"/>
                <a:ea typeface="標楷體" panose="03000509000000000000" pitchFamily="65" charset="-120"/>
              </a:rPr>
              <a:t>並非罪惡，偶而也有其必要性。</a:t>
            </a:r>
            <a:endParaRPr lang="en-US" altLang="zh-TW" sz="2400" dirty="0">
              <a:latin typeface="Calibri" panose="020F0502020204030204" pitchFamily="34" charset="0"/>
              <a:ea typeface="標楷體" panose="03000509000000000000" pitchFamily="65" charset="-120"/>
            </a:endParaRPr>
          </a:p>
          <a:p>
            <a:endParaRPr lang="en-US" altLang="zh-TW" sz="2400" dirty="0">
              <a:latin typeface="Calibri" panose="020F0502020204030204" pitchFamily="34" charset="0"/>
              <a:ea typeface="標楷體" panose="03000509000000000000" pitchFamily="65" charset="-120"/>
            </a:endParaRPr>
          </a:p>
          <a:p>
            <a:r>
              <a:rPr lang="zh-TW" altLang="en-US" sz="2400" dirty="0">
                <a:latin typeface="Calibri" panose="020F0502020204030204" pitchFamily="34" charset="0"/>
                <a:ea typeface="標楷體" panose="03000509000000000000" pitchFamily="65" charset="-120"/>
              </a:rPr>
              <a:t>累積</a:t>
            </a:r>
            <a:r>
              <a:rPr lang="en-US" altLang="zh-TW" sz="2400" dirty="0">
                <a:latin typeface="Calibri" panose="020F0502020204030204" pitchFamily="34" charset="0"/>
                <a:ea typeface="標楷體" panose="03000509000000000000" pitchFamily="65" charset="-120"/>
              </a:rPr>
              <a:t>100</a:t>
            </a:r>
            <a:r>
              <a:rPr lang="zh-TW" altLang="en-US" sz="2400" dirty="0">
                <a:latin typeface="Calibri" panose="020F0502020204030204" pitchFamily="34" charset="0"/>
                <a:ea typeface="標楷體" panose="03000509000000000000" pitchFamily="65" charset="-120"/>
              </a:rPr>
              <a:t>種藥物測試結果再發表－未必更有價值。</a:t>
            </a:r>
          </a:p>
        </p:txBody>
      </p:sp>
      <p:sp>
        <p:nvSpPr>
          <p:cNvPr id="4" name="矩形 3">
            <a:extLst>
              <a:ext uri="{FF2B5EF4-FFF2-40B4-BE49-F238E27FC236}">
                <a16:creationId xmlns:a16="http://schemas.microsoft.com/office/drawing/2014/main" id="{E02C9C47-04BE-45CC-9851-D044CAD1D322}"/>
              </a:ext>
            </a:extLst>
          </p:cNvPr>
          <p:cNvSpPr/>
          <p:nvPr/>
        </p:nvSpPr>
        <p:spPr>
          <a:xfrm>
            <a:off x="659003" y="3662789"/>
            <a:ext cx="9363538" cy="830997"/>
          </a:xfrm>
          <a:prstGeom prst="rect">
            <a:avLst/>
          </a:prstGeom>
        </p:spPr>
        <p:txBody>
          <a:bodyPr wrap="square">
            <a:spAutoFit/>
          </a:bodyPr>
          <a:lstStyle/>
          <a:p>
            <a:r>
              <a:rPr lang="zh-TW" altLang="zh-TW" sz="2400" dirty="0">
                <a:latin typeface="標楷體" panose="03000509000000000000" pitchFamily="65" charset="-120"/>
                <a:ea typeface="標楷體" panose="03000509000000000000" pitchFamily="65" charset="-120"/>
                <a:cs typeface="Arial Unicode MS"/>
              </a:rPr>
              <a:t>關鍵不在於內容（文字、圖表）的重複，而在於是否會使人以為這是未發表的研究成果，以致重複獲取研究成績（credit）。</a:t>
            </a:r>
            <a:endParaRPr lang="zh-TW" altLang="en-US" sz="2400" dirty="0">
              <a:latin typeface="標楷體" panose="03000509000000000000" pitchFamily="65" charset="-120"/>
              <a:ea typeface="標楷體" panose="03000509000000000000" pitchFamily="65" charset="-120"/>
            </a:endParaRPr>
          </a:p>
        </p:txBody>
      </p:sp>
      <p:sp>
        <p:nvSpPr>
          <p:cNvPr id="10" name="文字方塊 9">
            <a:extLst>
              <a:ext uri="{FF2B5EF4-FFF2-40B4-BE49-F238E27FC236}">
                <a16:creationId xmlns:a16="http://schemas.microsoft.com/office/drawing/2014/main" id="{4A42DC27-71F8-41C3-A0A1-156A574805FB}"/>
              </a:ext>
            </a:extLst>
          </p:cNvPr>
          <p:cNvSpPr txBox="1"/>
          <p:nvPr/>
        </p:nvSpPr>
        <p:spPr>
          <a:xfrm>
            <a:off x="3345924" y="6504124"/>
            <a:ext cx="8846076" cy="338554"/>
          </a:xfrm>
          <a:prstGeom prst="rect">
            <a:avLst/>
          </a:prstGeom>
          <a:noFill/>
        </p:spPr>
        <p:txBody>
          <a:bodyPr wrap="none" rtlCol="0">
            <a:spAutoFit/>
          </a:bodyPr>
          <a:lstStyle/>
          <a:p>
            <a:r>
              <a:rPr lang="zh-TW" altLang="en-US" sz="1600" dirty="0">
                <a:latin typeface="Times New Roman" panose="02020603050405020304" pitchFamily="18" charset="0"/>
                <a:ea typeface="標楷體" panose="03000509000000000000" pitchFamily="65" charset="-120"/>
              </a:rPr>
              <a:t>孫以瀚</a:t>
            </a:r>
            <a:r>
              <a:rPr lang="en-US" altLang="zh-TW" sz="1600" dirty="0">
                <a:latin typeface="Times New Roman" panose="02020603050405020304" pitchFamily="18" charset="0"/>
                <a:ea typeface="標楷體" panose="03000509000000000000" pitchFamily="65" charset="-120"/>
              </a:rPr>
              <a:t>. 論</a:t>
            </a:r>
            <a:r>
              <a:rPr lang="zh-TW" altLang="zh-TW" sz="1600" dirty="0">
                <a:latin typeface="Times New Roman" panose="02020603050405020304" pitchFamily="18" charset="0"/>
                <a:ea typeface="標楷體" panose="03000509000000000000" pitchFamily="65" charset="-120"/>
              </a:rPr>
              <a:t>自我抄襲－重複發表、文字再使用，有無學術倫理上的處罰必要？</a:t>
            </a:r>
            <a:r>
              <a:rPr lang="en-US" altLang="zh-TW" sz="1600" dirty="0">
                <a:latin typeface="Times New Roman" panose="02020603050405020304" pitchFamily="18" charset="0"/>
                <a:ea typeface="標楷體" panose="03000509000000000000" pitchFamily="65" charset="-120"/>
              </a:rPr>
              <a:t>2020.11.15 </a:t>
            </a:r>
            <a:r>
              <a:rPr lang="zh-TW" altLang="en-US" sz="1600" dirty="0">
                <a:latin typeface="Times New Roman" panose="02020603050405020304" pitchFamily="18" charset="0"/>
                <a:ea typeface="標楷體" panose="03000509000000000000" pitchFamily="65" charset="-120"/>
              </a:rPr>
              <a:t>科技報導</a:t>
            </a:r>
          </a:p>
        </p:txBody>
      </p:sp>
    </p:spTree>
    <p:extLst>
      <p:ext uri="{BB962C8B-B14F-4D97-AF65-F5344CB8AC3E}">
        <p14:creationId xmlns:p14="http://schemas.microsoft.com/office/powerpoint/2010/main" val="239085800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3AE7D549-679C-418A-BDCC-3D6E9F412C55}"/>
              </a:ext>
            </a:extLst>
          </p:cNvPr>
          <p:cNvSpPr>
            <a:spLocks noGrp="1"/>
          </p:cNvSpPr>
          <p:nvPr>
            <p:ph type="body" sz="quarter" idx="10"/>
          </p:nvPr>
        </p:nvSpPr>
        <p:spPr>
          <a:xfrm>
            <a:off x="659004" y="258233"/>
            <a:ext cx="6864540" cy="529569"/>
          </a:xfrm>
        </p:spPr>
        <p:txBody>
          <a:bodyPr>
            <a:noAutofit/>
          </a:bodyPr>
          <a:lstStyle/>
          <a:p>
            <a:r>
              <a:rPr lang="zh-TW" altLang="en-US" sz="3200" dirty="0">
                <a:latin typeface="標楷體" panose="03000509000000000000" pitchFamily="65" charset="-120"/>
                <a:ea typeface="標楷體" panose="03000509000000000000" pitchFamily="65" charset="-120"/>
                <a:cs typeface="Times New Roman" panose="02020603050405020304" pitchFamily="18" charset="0"/>
              </a:rPr>
              <a:t>背景介紹的重複，不涉及核心成果</a:t>
            </a:r>
          </a:p>
        </p:txBody>
      </p:sp>
      <p:pic>
        <p:nvPicPr>
          <p:cNvPr id="1026" name="Picture 2" descr="Simplified biochemical pathway of NADP-ME subtype of C4 photosynthesis... |  Download Scientific Diagram">
            <a:extLst>
              <a:ext uri="{FF2B5EF4-FFF2-40B4-BE49-F238E27FC236}">
                <a16:creationId xmlns:a16="http://schemas.microsoft.com/office/drawing/2014/main" id="{B95609FB-0599-4E7D-BC9B-59AD1D021D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004" y="1797082"/>
            <a:ext cx="4593693" cy="2540221"/>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a:extLst>
              <a:ext uri="{FF2B5EF4-FFF2-40B4-BE49-F238E27FC236}">
                <a16:creationId xmlns:a16="http://schemas.microsoft.com/office/drawing/2014/main" id="{861F4F01-104F-4C08-BDD7-DCB3808C4A6D}"/>
              </a:ext>
            </a:extLst>
          </p:cNvPr>
          <p:cNvSpPr/>
          <p:nvPr/>
        </p:nvSpPr>
        <p:spPr>
          <a:xfrm>
            <a:off x="177478" y="6149055"/>
            <a:ext cx="4481216" cy="584775"/>
          </a:xfrm>
          <a:prstGeom prst="rect">
            <a:avLst/>
          </a:prstGeom>
        </p:spPr>
        <p:txBody>
          <a:bodyPr wrap="square">
            <a:spAutoFit/>
          </a:bodyPr>
          <a:lstStyle/>
          <a:p>
            <a:r>
              <a:rPr lang="en-US" altLang="zh-TW" sz="1600" dirty="0">
                <a:solidFill>
                  <a:srgbClr val="333333"/>
                </a:solidFill>
                <a:latin typeface="-apple-system"/>
              </a:rPr>
              <a:t>Karki</a:t>
            </a:r>
            <a:r>
              <a:rPr lang="zh-TW" altLang="en-US" sz="1600" dirty="0">
                <a:solidFill>
                  <a:srgbClr val="333333"/>
                </a:solidFill>
                <a:latin typeface="-apple-system"/>
              </a:rPr>
              <a:t> </a:t>
            </a:r>
            <a:r>
              <a:rPr lang="en-US" altLang="zh-TW" sz="1600" dirty="0">
                <a:solidFill>
                  <a:srgbClr val="333333"/>
                </a:solidFill>
                <a:latin typeface="-apple-system"/>
              </a:rPr>
              <a:t>et al. (2013) </a:t>
            </a:r>
            <a:r>
              <a:rPr lang="en-US" altLang="zh-TW" sz="1600" i="1" dirty="0">
                <a:solidFill>
                  <a:srgbClr val="333333"/>
                </a:solidFill>
                <a:latin typeface="-apple-system"/>
              </a:rPr>
              <a:t>Rice</a:t>
            </a:r>
            <a:r>
              <a:rPr lang="en-US" altLang="zh-TW" sz="1600" dirty="0">
                <a:solidFill>
                  <a:srgbClr val="333333"/>
                </a:solidFill>
                <a:latin typeface="-apple-system"/>
              </a:rPr>
              <a:t> </a:t>
            </a:r>
            <a:r>
              <a:rPr lang="en-US" altLang="zh-TW" sz="1600" b="1" dirty="0">
                <a:solidFill>
                  <a:srgbClr val="333333"/>
                </a:solidFill>
                <a:latin typeface="-apple-system"/>
              </a:rPr>
              <a:t>6, </a:t>
            </a:r>
            <a:r>
              <a:rPr lang="en-US" altLang="zh-TW" sz="1600" dirty="0">
                <a:solidFill>
                  <a:srgbClr val="333333"/>
                </a:solidFill>
                <a:latin typeface="-apple-system"/>
              </a:rPr>
              <a:t>28 https://doi.org/10.1186/1939-8433-6-28</a:t>
            </a:r>
            <a:endParaRPr lang="zh-TW" altLang="en-US" sz="1600" dirty="0"/>
          </a:p>
        </p:txBody>
      </p:sp>
      <p:sp>
        <p:nvSpPr>
          <p:cNvPr id="5" name="文字方塊 4">
            <a:extLst>
              <a:ext uri="{FF2B5EF4-FFF2-40B4-BE49-F238E27FC236}">
                <a16:creationId xmlns:a16="http://schemas.microsoft.com/office/drawing/2014/main" id="{250BFC39-8E20-4CE4-B59A-A493828A00DE}"/>
              </a:ext>
            </a:extLst>
          </p:cNvPr>
          <p:cNvSpPr txBox="1"/>
          <p:nvPr/>
        </p:nvSpPr>
        <p:spPr>
          <a:xfrm flipH="1">
            <a:off x="643735" y="1190164"/>
            <a:ext cx="5220762" cy="400110"/>
          </a:xfrm>
          <a:prstGeom prst="rect">
            <a:avLst/>
          </a:prstGeom>
          <a:noFill/>
        </p:spPr>
        <p:txBody>
          <a:bodyPr wrap="square" rtlCol="0">
            <a:spAutoFit/>
          </a:bodyPr>
          <a:lstStyle/>
          <a:p>
            <a:r>
              <a:rPr lang="en-US" altLang="zh-TW" sz="2000" b="1" dirty="0">
                <a:solidFill>
                  <a:srgbClr val="0000FF"/>
                </a:solidFill>
                <a:latin typeface="Calibri" panose="020F0502020204030204" pitchFamily="34" charset="0"/>
                <a:cs typeface="Calibri" panose="020F0502020204030204" pitchFamily="34" charset="0"/>
              </a:rPr>
              <a:t>Fig. 1. The C4 pathway for carbon fixation</a:t>
            </a:r>
            <a:endParaRPr lang="zh-TW" altLang="en-US" sz="2000" b="1" dirty="0">
              <a:solidFill>
                <a:srgbClr val="0000FF"/>
              </a:solidFill>
              <a:latin typeface="Calibri" panose="020F0502020204030204" pitchFamily="34" charset="0"/>
              <a:cs typeface="Calibri" panose="020F0502020204030204" pitchFamily="34" charset="0"/>
            </a:endParaRPr>
          </a:p>
        </p:txBody>
      </p:sp>
      <p:sp>
        <p:nvSpPr>
          <p:cNvPr id="6" name="文字方塊 5">
            <a:extLst>
              <a:ext uri="{FF2B5EF4-FFF2-40B4-BE49-F238E27FC236}">
                <a16:creationId xmlns:a16="http://schemas.microsoft.com/office/drawing/2014/main" id="{E3F11F4E-F9EE-4686-BBF6-6E056E65FBAC}"/>
              </a:ext>
            </a:extLst>
          </p:cNvPr>
          <p:cNvSpPr txBox="1"/>
          <p:nvPr/>
        </p:nvSpPr>
        <p:spPr>
          <a:xfrm flipH="1">
            <a:off x="659003" y="4544111"/>
            <a:ext cx="5035740" cy="830997"/>
          </a:xfrm>
          <a:prstGeom prst="rect">
            <a:avLst/>
          </a:prstGeom>
          <a:noFill/>
        </p:spPr>
        <p:txBody>
          <a:bodyPr wrap="square" rtlCol="0">
            <a:spAutoFit/>
          </a:bodyPr>
          <a:lstStyle/>
          <a:p>
            <a:r>
              <a:rPr lang="en-US" altLang="zh-TW" sz="2400" dirty="0">
                <a:solidFill>
                  <a:srgbClr val="FF0000"/>
                </a:solidFill>
                <a:latin typeface="Calibri" panose="020F0502020204030204" pitchFamily="34" charset="0"/>
                <a:cs typeface="Calibri" panose="020F0502020204030204" pitchFamily="34" charset="0"/>
              </a:rPr>
              <a:t>(Taken/modified from </a:t>
            </a:r>
            <a:r>
              <a:rPr lang="en-US" altLang="zh-TW" sz="2400" dirty="0" err="1">
                <a:solidFill>
                  <a:srgbClr val="FF0000"/>
                </a:solidFill>
                <a:latin typeface="Calibri" panose="020F0502020204030204" pitchFamily="34" charset="0"/>
                <a:cs typeface="Calibri" panose="020F0502020204030204" pitchFamily="34" charset="0"/>
              </a:rPr>
              <a:t>Kakri</a:t>
            </a:r>
            <a:r>
              <a:rPr lang="en-US" altLang="zh-TW" sz="2400" dirty="0">
                <a:solidFill>
                  <a:srgbClr val="FF0000"/>
                </a:solidFill>
                <a:latin typeface="Calibri" panose="020F0502020204030204" pitchFamily="34" charset="0"/>
                <a:cs typeface="Calibri" panose="020F0502020204030204" pitchFamily="34" charset="0"/>
              </a:rPr>
              <a:t> et al. 2013; with permission from the publisher)</a:t>
            </a:r>
            <a:endParaRPr lang="zh-TW" altLang="en-US" sz="2400" dirty="0">
              <a:solidFill>
                <a:srgbClr val="FF0000"/>
              </a:solidFill>
              <a:latin typeface="Calibri" panose="020F0502020204030204" pitchFamily="34" charset="0"/>
              <a:cs typeface="Calibri" panose="020F0502020204030204" pitchFamily="34" charset="0"/>
            </a:endParaRPr>
          </a:p>
        </p:txBody>
      </p:sp>
      <p:sp>
        <p:nvSpPr>
          <p:cNvPr id="3" name="文字方塊 2">
            <a:extLst>
              <a:ext uri="{FF2B5EF4-FFF2-40B4-BE49-F238E27FC236}">
                <a16:creationId xmlns:a16="http://schemas.microsoft.com/office/drawing/2014/main" id="{F801B953-D714-4EF3-974E-729ABC492293}"/>
              </a:ext>
            </a:extLst>
          </p:cNvPr>
          <p:cNvSpPr txBox="1"/>
          <p:nvPr/>
        </p:nvSpPr>
        <p:spPr>
          <a:xfrm flipH="1">
            <a:off x="6631714" y="1512113"/>
            <a:ext cx="4699901" cy="1569660"/>
          </a:xfrm>
          <a:prstGeom prst="rect">
            <a:avLst/>
          </a:prstGeom>
          <a:noFill/>
        </p:spPr>
        <p:txBody>
          <a:bodyPr wrap="square" rtlCol="0">
            <a:spAutoFit/>
          </a:bodyPr>
          <a:lstStyle/>
          <a:p>
            <a:r>
              <a:rPr lang="zh-TW" altLang="en-US" sz="2400" dirty="0">
                <a:latin typeface="標楷體" panose="03000509000000000000" pitchFamily="65" charset="-120"/>
                <a:ea typeface="標楷體" panose="03000509000000000000" pitchFamily="65" charset="-120"/>
              </a:rPr>
              <a:t>每篇論文都是在</a:t>
            </a:r>
            <a:r>
              <a:rPr lang="zh-TW" altLang="en-US" sz="2400" dirty="0">
                <a:solidFill>
                  <a:srgbClr val="0000FF"/>
                </a:solidFill>
                <a:latin typeface="標楷體" panose="03000509000000000000" pitchFamily="65" charset="-120"/>
                <a:ea typeface="標楷體" panose="03000509000000000000" pitchFamily="65" charset="-120"/>
              </a:rPr>
              <a:t>既有的基礎上</a:t>
            </a:r>
            <a:r>
              <a:rPr lang="zh-TW" altLang="en-US" sz="2400" dirty="0">
                <a:latin typeface="標楷體" panose="03000509000000000000" pitchFamily="65" charset="-120"/>
                <a:ea typeface="標楷體" panose="03000509000000000000" pitchFamily="65" charset="-120"/>
              </a:rPr>
              <a:t>，提出部分的創新。在敘述已有基礎時，即使內容重覆，也不至於讓人誤以為是自己創新的貢獻。</a:t>
            </a:r>
          </a:p>
        </p:txBody>
      </p:sp>
    </p:spTree>
    <p:extLst>
      <p:ext uri="{BB962C8B-B14F-4D97-AF65-F5344CB8AC3E}">
        <p14:creationId xmlns:p14="http://schemas.microsoft.com/office/powerpoint/2010/main" val="192885764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3B72F018-C491-42A7-94B8-8985A014CE03}"/>
              </a:ext>
            </a:extLst>
          </p:cNvPr>
          <p:cNvSpPr>
            <a:spLocks noGrp="1"/>
          </p:cNvSpPr>
          <p:nvPr>
            <p:ph type="body" sz="quarter" idx="10"/>
          </p:nvPr>
        </p:nvSpPr>
        <p:spPr>
          <a:xfrm>
            <a:off x="659004" y="258233"/>
            <a:ext cx="6517300" cy="529569"/>
          </a:xfrm>
        </p:spPr>
        <p:txBody>
          <a:bodyPr>
            <a:noAutofit/>
          </a:bodyPr>
          <a:lstStyle/>
          <a:p>
            <a:r>
              <a:rPr lang="zh-TW" altLang="en-US" sz="3200" dirty="0">
                <a:latin typeface="標楷體" panose="03000509000000000000" pitchFamily="65" charset="-120"/>
                <a:ea typeface="標楷體" panose="03000509000000000000" pitchFamily="65" charset="-120"/>
              </a:rPr>
              <a:t>研究方法為了讀者方便，可以重複</a:t>
            </a:r>
          </a:p>
        </p:txBody>
      </p:sp>
      <p:sp>
        <p:nvSpPr>
          <p:cNvPr id="3" name="矩形 2">
            <a:extLst>
              <a:ext uri="{FF2B5EF4-FFF2-40B4-BE49-F238E27FC236}">
                <a16:creationId xmlns:a16="http://schemas.microsoft.com/office/drawing/2014/main" id="{68C6EDC6-8A03-4B3D-829D-B6D5263324A7}"/>
              </a:ext>
            </a:extLst>
          </p:cNvPr>
          <p:cNvSpPr/>
          <p:nvPr/>
        </p:nvSpPr>
        <p:spPr>
          <a:xfrm>
            <a:off x="659004" y="2809077"/>
            <a:ext cx="10765210" cy="3785652"/>
          </a:xfrm>
          <a:prstGeom prst="rect">
            <a:avLst/>
          </a:prstGeom>
        </p:spPr>
        <p:txBody>
          <a:bodyPr wrap="square">
            <a:spAutoFit/>
          </a:bodyPr>
          <a:lstStyle/>
          <a:p>
            <a:r>
              <a:rPr lang="en-US" altLang="zh-TW" sz="2400" dirty="0">
                <a:latin typeface="Calibri" panose="020F0502020204030204" pitchFamily="34" charset="0"/>
                <a:cs typeface="Calibri" panose="020F0502020204030204" pitchFamily="34" charset="0"/>
              </a:rPr>
              <a:t>“it may be preferable to provide only a brief summary or paraphrase of that material and refer readers to the source document for details .”</a:t>
            </a:r>
          </a:p>
          <a:p>
            <a:endParaRPr lang="en-US" altLang="zh-TW" sz="2400" dirty="0">
              <a:solidFill>
                <a:srgbClr val="000000"/>
              </a:solidFill>
              <a:latin typeface="Calibri" panose="020F0502020204030204" pitchFamily="34" charset="0"/>
              <a:cs typeface="Calibri" panose="020F0502020204030204" pitchFamily="34" charset="0"/>
            </a:endParaRPr>
          </a:p>
          <a:p>
            <a:r>
              <a:rPr lang="en-US" altLang="zh-TW" sz="2400" dirty="0">
                <a:solidFill>
                  <a:srgbClr val="000000"/>
                </a:solidFill>
                <a:latin typeface="Calibri" panose="020F0502020204030204" pitchFamily="34" charset="0"/>
                <a:cs typeface="Calibri" panose="020F0502020204030204" pitchFamily="34" charset="0"/>
              </a:rPr>
              <a:t>“Many editors, however, prefer that articles published in their journal be </a:t>
            </a:r>
            <a:r>
              <a:rPr lang="en-US" altLang="zh-TW" sz="2400" dirty="0">
                <a:solidFill>
                  <a:srgbClr val="FF0000"/>
                </a:solidFill>
                <a:latin typeface="Calibri" panose="020F0502020204030204" pitchFamily="34" charset="0"/>
                <a:cs typeface="Calibri" panose="020F0502020204030204" pitchFamily="34" charset="0"/>
              </a:rPr>
              <a:t>self-contained</a:t>
            </a:r>
            <a:r>
              <a:rPr lang="en-US" altLang="zh-TW" sz="2400" dirty="0">
                <a:solidFill>
                  <a:srgbClr val="000000"/>
                </a:solidFill>
                <a:latin typeface="Calibri" panose="020F0502020204030204" pitchFamily="34" charset="0"/>
                <a:cs typeface="Calibri" panose="020F0502020204030204" pitchFamily="34" charset="0"/>
              </a:rPr>
              <a:t>—especially if the source document is behind a paywall.”</a:t>
            </a:r>
          </a:p>
          <a:p>
            <a:endParaRPr lang="zh-TW" altLang="en-US" sz="2400" dirty="0">
              <a:latin typeface="Calibri" panose="020F0502020204030204" pitchFamily="34" charset="0"/>
              <a:cs typeface="Calibri" panose="020F0502020204030204" pitchFamily="34" charset="0"/>
            </a:endParaRPr>
          </a:p>
          <a:p>
            <a:endParaRPr lang="en-US" altLang="zh-TW" sz="2400" dirty="0">
              <a:latin typeface="Calibri" panose="020F0502020204030204" pitchFamily="34" charset="0"/>
              <a:cs typeface="Calibri" panose="020F0502020204030204" pitchFamily="34" charset="0"/>
            </a:endParaRPr>
          </a:p>
          <a:p>
            <a:r>
              <a:rPr lang="en-US" altLang="zh-TW" sz="2400" dirty="0">
                <a:latin typeface="Calibri" panose="020F0502020204030204" pitchFamily="34" charset="0"/>
                <a:cs typeface="Calibri" panose="020F0502020204030204" pitchFamily="34" charset="0"/>
              </a:rPr>
              <a:t>UNDERSTANDING TEXT RECYCLING: A Guide for Editors </a:t>
            </a:r>
          </a:p>
          <a:p>
            <a:r>
              <a:rPr lang="en-US" altLang="zh-TW" sz="2400" dirty="0">
                <a:latin typeface="Calibri" panose="020F0502020204030204" pitchFamily="34" charset="0"/>
                <a:cs typeface="Calibri" panose="020F0502020204030204" pitchFamily="34" charset="0"/>
              </a:rPr>
              <a:t>By Susanne Hall, Cary Moskovitz and Michael Pemberton for the </a:t>
            </a:r>
            <a:r>
              <a:rPr lang="en-US" altLang="zh-TW" sz="2400" dirty="0">
                <a:solidFill>
                  <a:srgbClr val="0000FF"/>
                </a:solidFill>
                <a:latin typeface="Calibri" panose="020F0502020204030204" pitchFamily="34" charset="0"/>
                <a:cs typeface="Calibri" panose="020F0502020204030204" pitchFamily="34" charset="0"/>
              </a:rPr>
              <a:t>Text Recycling Research Project</a:t>
            </a:r>
            <a:r>
              <a:rPr lang="en-US" altLang="zh-TW" sz="2400" dirty="0">
                <a:latin typeface="Calibri" panose="020F0502020204030204" pitchFamily="34" charset="0"/>
                <a:cs typeface="Calibri" panose="020F0502020204030204" pitchFamily="34" charset="0"/>
              </a:rPr>
              <a:t>; V.1, June 2021 </a:t>
            </a:r>
            <a:endParaRPr lang="zh-TW" altLang="en-US" sz="2400" dirty="0">
              <a:latin typeface="Calibri" panose="020F0502020204030204" pitchFamily="34" charset="0"/>
              <a:cs typeface="Calibri" panose="020F0502020204030204" pitchFamily="34" charset="0"/>
            </a:endParaRPr>
          </a:p>
        </p:txBody>
      </p:sp>
      <p:sp>
        <p:nvSpPr>
          <p:cNvPr id="4" name="矩形 3">
            <a:extLst>
              <a:ext uri="{FF2B5EF4-FFF2-40B4-BE49-F238E27FC236}">
                <a16:creationId xmlns:a16="http://schemas.microsoft.com/office/drawing/2014/main" id="{5B1420DD-EB93-4DB3-822A-2D1C5DC429F4}"/>
              </a:ext>
            </a:extLst>
          </p:cNvPr>
          <p:cNvSpPr/>
          <p:nvPr/>
        </p:nvSpPr>
        <p:spPr>
          <a:xfrm>
            <a:off x="659004" y="1186496"/>
            <a:ext cx="9792935" cy="1200329"/>
          </a:xfrm>
          <a:prstGeom prst="rect">
            <a:avLst/>
          </a:prstGeom>
        </p:spPr>
        <p:txBody>
          <a:bodyPr wrap="square">
            <a:spAutoFit/>
          </a:bodyPr>
          <a:lstStyle/>
          <a:p>
            <a:r>
              <a:rPr lang="en-US" altLang="zh-TW" sz="2400" b="1" dirty="0">
                <a:solidFill>
                  <a:srgbClr val="000000"/>
                </a:solidFill>
                <a:latin typeface="Calibri" panose="020F0502020204030204" pitchFamily="34" charset="0"/>
                <a:cs typeface="Calibri" panose="020F0502020204030204" pitchFamily="34" charset="0"/>
              </a:rPr>
              <a:t>Method</a:t>
            </a:r>
          </a:p>
          <a:p>
            <a:r>
              <a:rPr lang="en-US" altLang="zh-TW" sz="2400" dirty="0">
                <a:solidFill>
                  <a:srgbClr val="000000"/>
                </a:solidFill>
                <a:latin typeface="Calibri" panose="020F0502020204030204" pitchFamily="34" charset="0"/>
                <a:cs typeface="Calibri" panose="020F0502020204030204" pitchFamily="34" charset="0"/>
              </a:rPr>
              <a:t>The … is </a:t>
            </a:r>
            <a:r>
              <a:rPr lang="en-US" altLang="zh-TW" sz="2400" dirty="0">
                <a:solidFill>
                  <a:srgbClr val="0000FF"/>
                </a:solidFill>
                <a:latin typeface="Calibri" panose="020F0502020204030204" pitchFamily="34" charset="0"/>
                <a:cs typeface="Calibri" panose="020F0502020204030204" pitchFamily="34" charset="0"/>
              </a:rPr>
              <a:t>as previously described (xxx), with the following modifications</a:t>
            </a:r>
            <a:r>
              <a:rPr lang="en-US" altLang="zh-TW" sz="2400" dirty="0">
                <a:solidFill>
                  <a:srgbClr val="000000"/>
                </a:solidFill>
                <a:latin typeface="Calibri" panose="020F0502020204030204" pitchFamily="34" charset="0"/>
                <a:cs typeface="Calibri" panose="020F0502020204030204" pitchFamily="34" charset="0"/>
              </a:rPr>
              <a:t>.</a:t>
            </a:r>
          </a:p>
          <a:p>
            <a:endParaRPr lang="zh-TW" altLang="en-US" sz="2400" dirty="0">
              <a:latin typeface="Calibri" panose="020F0502020204030204" pitchFamily="34" charset="0"/>
              <a:cs typeface="Calibri" panose="020F0502020204030204" pitchFamily="34" charset="0"/>
            </a:endParaRPr>
          </a:p>
        </p:txBody>
      </p:sp>
      <p:sp>
        <p:nvSpPr>
          <p:cNvPr id="6" name="文字方塊 5">
            <a:extLst>
              <a:ext uri="{FF2B5EF4-FFF2-40B4-BE49-F238E27FC236}">
                <a16:creationId xmlns:a16="http://schemas.microsoft.com/office/drawing/2014/main" id="{F832F6C9-E769-403B-B93E-2EB2B29B2500}"/>
              </a:ext>
            </a:extLst>
          </p:cNvPr>
          <p:cNvSpPr txBox="1"/>
          <p:nvPr/>
        </p:nvSpPr>
        <p:spPr>
          <a:xfrm flipH="1">
            <a:off x="7443757" y="4681906"/>
            <a:ext cx="4622737" cy="461665"/>
          </a:xfrm>
          <a:prstGeom prst="rect">
            <a:avLst/>
          </a:prstGeom>
          <a:noFill/>
          <a:ln>
            <a:solidFill>
              <a:srgbClr val="0000FF"/>
            </a:solidFill>
          </a:ln>
        </p:spPr>
        <p:txBody>
          <a:bodyPr wrap="square" rtlCol="0">
            <a:spAutoFit/>
          </a:bodyPr>
          <a:lstStyle/>
          <a:p>
            <a:r>
              <a:rPr lang="en-US" altLang="zh-TW" sz="2400" b="1" dirty="0">
                <a:solidFill>
                  <a:srgbClr val="0000FF"/>
                </a:solidFill>
                <a:latin typeface="Calibri" panose="020F0502020204030204" pitchFamily="34" charset="0"/>
                <a:cs typeface="Calibri" panose="020F0502020204030204" pitchFamily="34" charset="0"/>
              </a:rPr>
              <a:t>For the convenience of the readers</a:t>
            </a:r>
            <a:endParaRPr lang="zh-TW" altLang="en-US" sz="2400" b="1" dirty="0">
              <a:solidFill>
                <a:srgbClr val="0000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482348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15A57D6A-A8A0-44AA-9C48-76DDE32FBC68}"/>
              </a:ext>
            </a:extLst>
          </p:cNvPr>
          <p:cNvSpPr>
            <a:spLocks noGrp="1"/>
          </p:cNvSpPr>
          <p:nvPr>
            <p:ph type="body" sz="quarter" idx="10"/>
          </p:nvPr>
        </p:nvSpPr>
        <p:spPr>
          <a:xfrm>
            <a:off x="659004" y="258233"/>
            <a:ext cx="6656196" cy="529569"/>
          </a:xfrm>
        </p:spPr>
        <p:txBody>
          <a:bodyPr>
            <a:normAutofit fontScale="92500" lnSpcReduction="10000"/>
          </a:bodyPr>
          <a:lstStyle/>
          <a:p>
            <a:r>
              <a:rPr lang="zh-TW" altLang="en-US" sz="3200" dirty="0">
                <a:latin typeface="標楷體" panose="03000509000000000000" pitchFamily="65" charset="-120"/>
                <a:ea typeface="標楷體" panose="03000509000000000000" pitchFamily="65" charset="-120"/>
              </a:rPr>
              <a:t>文字再使用 </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(Text recycling)</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矩形 2">
            <a:extLst>
              <a:ext uri="{FF2B5EF4-FFF2-40B4-BE49-F238E27FC236}">
                <a16:creationId xmlns:a16="http://schemas.microsoft.com/office/drawing/2014/main" id="{06CA9A04-1C2A-4845-82AF-2D4AC72C8ACC}"/>
              </a:ext>
            </a:extLst>
          </p:cNvPr>
          <p:cNvSpPr/>
          <p:nvPr/>
        </p:nvSpPr>
        <p:spPr>
          <a:xfrm>
            <a:off x="659004" y="1488919"/>
            <a:ext cx="9688531" cy="1938992"/>
          </a:xfrm>
          <a:prstGeom prst="rect">
            <a:avLst/>
          </a:prstGeom>
        </p:spPr>
        <p:txBody>
          <a:bodyPr wrap="square">
            <a:spAutoFit/>
          </a:bodyPr>
          <a:lstStyle/>
          <a:p>
            <a:r>
              <a:rPr lang="zh-TW" altLang="zh-TW" sz="2400" dirty="0">
                <a:latin typeface="標楷體" panose="03000509000000000000" pitchFamily="65" charset="-120"/>
                <a:ea typeface="標楷體" panose="03000509000000000000" pitchFamily="65" charset="-120"/>
                <a:cs typeface="Arial Unicode MS"/>
              </a:rPr>
              <a:t>一項針對300多份學術期刊的主編及86個英文學術期刊（含括理工、社會科學、人文和藝術等16個領域）編委的調查發現，83.6％的人認為「文字再使用」在某些狀況下是可以容許的，至於是什麼狀況卻沒共識。贊成者認為，</a:t>
            </a:r>
            <a:r>
              <a:rPr lang="zh-TW" altLang="zh-TW" sz="2400" dirty="0">
                <a:solidFill>
                  <a:srgbClr val="0000FF"/>
                </a:solidFill>
                <a:latin typeface="標楷體" panose="03000509000000000000" pitchFamily="65" charset="-120"/>
                <a:ea typeface="標楷體" panose="03000509000000000000" pitchFamily="65" charset="-120"/>
                <a:cs typeface="Arial Unicode MS"/>
              </a:rPr>
              <a:t>既然花了很多心力精雕細琢描述一個方法、事件或觀念的句子，沒有必要每次都重寫</a:t>
            </a:r>
            <a:r>
              <a:rPr lang="zh-TW" altLang="zh-TW" sz="2400" dirty="0">
                <a:latin typeface="標楷體" panose="03000509000000000000" pitchFamily="65" charset="-120"/>
                <a:ea typeface="標楷體" panose="03000509000000000000" pitchFamily="65" charset="-120"/>
                <a:cs typeface="Arial Unicode MS"/>
              </a:rPr>
              <a:t>，因此「文字再使用」是</a:t>
            </a:r>
            <a:r>
              <a:rPr lang="zh-TW" altLang="zh-TW" sz="2400" dirty="0">
                <a:solidFill>
                  <a:srgbClr val="0000FF"/>
                </a:solidFill>
                <a:latin typeface="標楷體" panose="03000509000000000000" pitchFamily="65" charset="-120"/>
                <a:ea typeface="標楷體" panose="03000509000000000000" pitchFamily="65" charset="-120"/>
                <a:cs typeface="Arial Unicode MS"/>
              </a:rPr>
              <a:t>為了效率與精確</a:t>
            </a:r>
            <a:r>
              <a:rPr lang="zh-TW" altLang="zh-TW" sz="2400" dirty="0">
                <a:latin typeface="標楷體" panose="03000509000000000000" pitchFamily="65" charset="-120"/>
                <a:ea typeface="標楷體" panose="03000509000000000000" pitchFamily="65" charset="-120"/>
                <a:cs typeface="Arial Unicode MS"/>
              </a:rPr>
              <a:t>。</a:t>
            </a:r>
            <a:endParaRPr lang="zh-TW" altLang="en-US" sz="2400" dirty="0">
              <a:latin typeface="標楷體" panose="03000509000000000000" pitchFamily="65" charset="-120"/>
              <a:ea typeface="標楷體" panose="03000509000000000000" pitchFamily="65" charset="-120"/>
            </a:endParaRPr>
          </a:p>
        </p:txBody>
      </p:sp>
      <p:sp>
        <p:nvSpPr>
          <p:cNvPr id="4" name="矩形 3">
            <a:extLst>
              <a:ext uri="{FF2B5EF4-FFF2-40B4-BE49-F238E27FC236}">
                <a16:creationId xmlns:a16="http://schemas.microsoft.com/office/drawing/2014/main" id="{1B7F77C0-6613-4CEE-A186-82A856AD1F9B}"/>
              </a:ext>
            </a:extLst>
          </p:cNvPr>
          <p:cNvSpPr/>
          <p:nvPr/>
        </p:nvSpPr>
        <p:spPr>
          <a:xfrm>
            <a:off x="659003" y="3968335"/>
            <a:ext cx="9688531" cy="1569660"/>
          </a:xfrm>
          <a:prstGeom prst="rect">
            <a:avLst/>
          </a:prstGeom>
        </p:spPr>
        <p:txBody>
          <a:bodyPr wrap="square">
            <a:spAutoFit/>
          </a:bodyPr>
          <a:lstStyle/>
          <a:p>
            <a:r>
              <a:rPr lang="zh-TW" altLang="zh-TW" sz="2400" dirty="0">
                <a:latin typeface="標楷體" panose="03000509000000000000" pitchFamily="65" charset="-120"/>
                <a:ea typeface="標楷體" panose="03000509000000000000" pitchFamily="65" charset="-120"/>
                <a:cs typeface="Arial Unicode MS"/>
              </a:rPr>
              <a:t>如果所用的</a:t>
            </a:r>
            <a:r>
              <a:rPr lang="zh-TW" altLang="zh-TW" sz="2400" dirty="0">
                <a:solidFill>
                  <a:srgbClr val="0000FF"/>
                </a:solidFill>
                <a:latin typeface="標楷體" panose="03000509000000000000" pitchFamily="65" charset="-120"/>
                <a:ea typeface="標楷體" panose="03000509000000000000" pitchFamily="65" charset="-120"/>
                <a:cs typeface="Arial Unicode MS"/>
              </a:rPr>
              <a:t>研究方法</a:t>
            </a:r>
            <a:r>
              <a:rPr lang="zh-TW" altLang="zh-TW" sz="2400" dirty="0">
                <a:latin typeface="標楷體" panose="03000509000000000000" pitchFamily="65" charset="-120"/>
                <a:ea typeface="標楷體" panose="03000509000000000000" pitchFamily="65" charset="-120"/>
                <a:cs typeface="Arial Unicode MS"/>
              </a:rPr>
              <a:t>跟前篇論文一樣，只在文中註明出處，讀者就必須自己去找原始描述，若某些論文需要付費或訂閱，則會造成讀者的障礙。所以「文字再使用」在某些狀況下可以提昇效率與精確，</a:t>
            </a:r>
            <a:r>
              <a:rPr lang="zh-TW" altLang="zh-TW" sz="2400" dirty="0">
                <a:solidFill>
                  <a:srgbClr val="0000FF"/>
                </a:solidFill>
                <a:latin typeface="標楷體" panose="03000509000000000000" pitchFamily="65" charset="-120"/>
                <a:ea typeface="標楷體" panose="03000509000000000000" pitchFamily="65" charset="-120"/>
                <a:cs typeface="Arial Unicode MS"/>
              </a:rPr>
              <a:t>對作者與讀者都有益</a:t>
            </a:r>
            <a:r>
              <a:rPr lang="zh-TW" altLang="zh-TW" sz="2400" dirty="0">
                <a:latin typeface="標楷體" panose="03000509000000000000" pitchFamily="65" charset="-120"/>
                <a:ea typeface="標楷體" panose="03000509000000000000" pitchFamily="65" charset="-120"/>
                <a:cs typeface="Arial Unicode MS"/>
              </a:rPr>
              <a:t>。</a:t>
            </a:r>
            <a:endParaRPr lang="zh-TW" altLang="en-US" sz="2400" dirty="0">
              <a:latin typeface="標楷體" panose="03000509000000000000" pitchFamily="65" charset="-120"/>
              <a:ea typeface="標楷體" panose="03000509000000000000" pitchFamily="65" charset="-120"/>
            </a:endParaRPr>
          </a:p>
        </p:txBody>
      </p:sp>
      <p:sp>
        <p:nvSpPr>
          <p:cNvPr id="5" name="文字方塊 4">
            <a:extLst>
              <a:ext uri="{FF2B5EF4-FFF2-40B4-BE49-F238E27FC236}">
                <a16:creationId xmlns:a16="http://schemas.microsoft.com/office/drawing/2014/main" id="{7BB5E908-0B14-4EC8-8E07-F95B1A2CF1C4}"/>
              </a:ext>
            </a:extLst>
          </p:cNvPr>
          <p:cNvSpPr txBox="1"/>
          <p:nvPr/>
        </p:nvSpPr>
        <p:spPr>
          <a:xfrm>
            <a:off x="3198235" y="6419967"/>
            <a:ext cx="8846076" cy="338554"/>
          </a:xfrm>
          <a:prstGeom prst="rect">
            <a:avLst/>
          </a:prstGeom>
          <a:noFill/>
        </p:spPr>
        <p:txBody>
          <a:bodyPr wrap="none" rtlCol="0">
            <a:spAutoFit/>
          </a:bodyPr>
          <a:lstStyle/>
          <a:p>
            <a:r>
              <a:rPr lang="zh-TW" altLang="en-US" sz="1600" dirty="0">
                <a:latin typeface="Times New Roman" panose="02020603050405020304" pitchFamily="18" charset="0"/>
                <a:ea typeface="標楷體" panose="03000509000000000000" pitchFamily="65" charset="-120"/>
              </a:rPr>
              <a:t>孫以瀚</a:t>
            </a:r>
            <a:r>
              <a:rPr lang="en-US" altLang="zh-TW" sz="1600" dirty="0">
                <a:latin typeface="Times New Roman" panose="02020603050405020304" pitchFamily="18" charset="0"/>
                <a:ea typeface="標楷體" panose="03000509000000000000" pitchFamily="65" charset="-120"/>
              </a:rPr>
              <a:t>. 論</a:t>
            </a:r>
            <a:r>
              <a:rPr lang="zh-TW" altLang="zh-TW" sz="1600" dirty="0">
                <a:latin typeface="Times New Roman" panose="02020603050405020304" pitchFamily="18" charset="0"/>
                <a:ea typeface="標楷體" panose="03000509000000000000" pitchFamily="65" charset="-120"/>
              </a:rPr>
              <a:t>自我抄襲－重複發表、文字再使用，有無學術倫理上的處罰必要？</a:t>
            </a:r>
            <a:r>
              <a:rPr lang="en-US" altLang="zh-TW" sz="1600" dirty="0">
                <a:latin typeface="Times New Roman" panose="02020603050405020304" pitchFamily="18" charset="0"/>
                <a:ea typeface="標楷體" panose="03000509000000000000" pitchFamily="65" charset="-120"/>
              </a:rPr>
              <a:t>2020.11.15 </a:t>
            </a:r>
            <a:r>
              <a:rPr lang="zh-TW" altLang="en-US" sz="1600" dirty="0">
                <a:latin typeface="Times New Roman" panose="02020603050405020304" pitchFamily="18" charset="0"/>
                <a:ea typeface="標楷體" panose="03000509000000000000" pitchFamily="65" charset="-120"/>
              </a:rPr>
              <a:t>科技報導</a:t>
            </a:r>
          </a:p>
        </p:txBody>
      </p:sp>
      <p:sp>
        <p:nvSpPr>
          <p:cNvPr id="7" name="矩形 6">
            <a:extLst>
              <a:ext uri="{FF2B5EF4-FFF2-40B4-BE49-F238E27FC236}">
                <a16:creationId xmlns:a16="http://schemas.microsoft.com/office/drawing/2014/main" id="{6617982B-AB35-4DB0-ADF9-7D27C5234247}"/>
              </a:ext>
            </a:extLst>
          </p:cNvPr>
          <p:cNvSpPr/>
          <p:nvPr/>
        </p:nvSpPr>
        <p:spPr>
          <a:xfrm>
            <a:off x="3216366" y="5761152"/>
            <a:ext cx="8670834" cy="634533"/>
          </a:xfrm>
          <a:prstGeom prst="rect">
            <a:avLst/>
          </a:prstGeom>
        </p:spPr>
        <p:txBody>
          <a:bodyPr wrap="square">
            <a:spAutoFit/>
          </a:bodyPr>
          <a:lstStyle/>
          <a:p>
            <a:pPr lvl="0" algn="just">
              <a:lnSpc>
                <a:spcPct val="115000"/>
              </a:lnSpc>
              <a:spcAft>
                <a:spcPts val="0"/>
              </a:spcAft>
            </a:pPr>
            <a:r>
              <a:rPr lang="zh-TW" altLang="zh-TW" sz="1600" dirty="0">
                <a:solidFill>
                  <a:srgbClr val="333333"/>
                </a:solidFill>
                <a:latin typeface="Arial" panose="020B0604020202020204" pitchFamily="34" charset="0"/>
              </a:rPr>
              <a:t>S. Hall, C. Moskovitz, and M. Pemberton,</a:t>
            </a:r>
            <a:r>
              <a:rPr lang="en-US" altLang="zh-TW" sz="1600" dirty="0">
                <a:solidFill>
                  <a:srgbClr val="333333"/>
                </a:solidFill>
                <a:latin typeface="Arial" panose="020B0604020202020204" pitchFamily="34" charset="0"/>
              </a:rPr>
              <a:t> </a:t>
            </a:r>
            <a:r>
              <a:rPr lang="zh-TW" altLang="zh-TW" sz="1600" dirty="0">
                <a:solidFill>
                  <a:srgbClr val="333333"/>
                </a:solidFill>
                <a:latin typeface="Arial" panose="020B0604020202020204" pitchFamily="34" charset="0"/>
              </a:rPr>
              <a:t>Attitudes toward text recycling in academic writing across disciplines, Accountability in Research, 2018.</a:t>
            </a:r>
          </a:p>
        </p:txBody>
      </p:sp>
      <p:sp>
        <p:nvSpPr>
          <p:cNvPr id="6" name="文字方塊 5">
            <a:extLst>
              <a:ext uri="{FF2B5EF4-FFF2-40B4-BE49-F238E27FC236}">
                <a16:creationId xmlns:a16="http://schemas.microsoft.com/office/drawing/2014/main" id="{99500F1D-35B8-44E4-9375-04FD02FCDE38}"/>
              </a:ext>
            </a:extLst>
          </p:cNvPr>
          <p:cNvSpPr txBox="1"/>
          <p:nvPr/>
        </p:nvSpPr>
        <p:spPr>
          <a:xfrm>
            <a:off x="5393423" y="5280242"/>
            <a:ext cx="6293711" cy="369332"/>
          </a:xfrm>
          <a:prstGeom prst="rect">
            <a:avLst/>
          </a:prstGeom>
          <a:noFill/>
        </p:spPr>
        <p:txBody>
          <a:bodyPr wrap="none" rtlCol="0">
            <a:spAutoFit/>
          </a:bodyPr>
          <a:lstStyle/>
          <a:p>
            <a:r>
              <a:rPr lang="en-US" altLang="zh-TW" dirty="0">
                <a:solidFill>
                  <a:srgbClr val="0000FF"/>
                </a:solidFill>
              </a:rPr>
              <a:t>Online publication has less constraints in journal space.</a:t>
            </a:r>
            <a:endParaRPr lang="zh-TW" altLang="en-US" dirty="0">
              <a:solidFill>
                <a:srgbClr val="0000FF"/>
              </a:solidFill>
            </a:endParaRPr>
          </a:p>
        </p:txBody>
      </p:sp>
    </p:spTree>
    <p:extLst>
      <p:ext uri="{BB962C8B-B14F-4D97-AF65-F5344CB8AC3E}">
        <p14:creationId xmlns:p14="http://schemas.microsoft.com/office/powerpoint/2010/main" val="307848558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3B72F018-C491-42A7-94B8-8985A014CE03}"/>
              </a:ext>
            </a:extLst>
          </p:cNvPr>
          <p:cNvSpPr>
            <a:spLocks noGrp="1"/>
          </p:cNvSpPr>
          <p:nvPr>
            <p:ph type="body" sz="quarter" idx="10"/>
          </p:nvPr>
        </p:nvSpPr>
        <p:spPr>
          <a:xfrm>
            <a:off x="659004" y="258233"/>
            <a:ext cx="6517300" cy="529569"/>
          </a:xfrm>
        </p:spPr>
        <p:txBody>
          <a:bodyPr>
            <a:noAutofit/>
          </a:bodyPr>
          <a:lstStyle/>
          <a:p>
            <a:r>
              <a:rPr lang="zh-TW" altLang="en-US" sz="3200" dirty="0">
                <a:latin typeface="標楷體" panose="03000509000000000000" pitchFamily="65" charset="-120"/>
                <a:ea typeface="標楷體" panose="03000509000000000000" pitchFamily="65" charset="-120"/>
              </a:rPr>
              <a:t>文字再使用</a:t>
            </a:r>
          </a:p>
        </p:txBody>
      </p:sp>
      <p:sp>
        <p:nvSpPr>
          <p:cNvPr id="5" name="文字方塊 4">
            <a:extLst>
              <a:ext uri="{FF2B5EF4-FFF2-40B4-BE49-F238E27FC236}">
                <a16:creationId xmlns:a16="http://schemas.microsoft.com/office/drawing/2014/main" id="{70F7B05C-DF18-4191-975D-609E4D24B74E}"/>
              </a:ext>
            </a:extLst>
          </p:cNvPr>
          <p:cNvSpPr txBox="1"/>
          <p:nvPr/>
        </p:nvSpPr>
        <p:spPr>
          <a:xfrm flipH="1">
            <a:off x="659003" y="1515706"/>
            <a:ext cx="10566459" cy="461665"/>
          </a:xfrm>
          <a:prstGeom prst="rect">
            <a:avLst/>
          </a:prstGeom>
          <a:noFill/>
        </p:spPr>
        <p:txBody>
          <a:bodyPr wrap="square" rtlCol="0">
            <a:spAutoFit/>
          </a:bodyPr>
          <a:lstStyle/>
          <a:p>
            <a:r>
              <a:rPr lang="zh-TW" altLang="en-US" sz="2400" dirty="0">
                <a:solidFill>
                  <a:srgbClr val="0000FF"/>
                </a:solidFill>
                <a:latin typeface="標楷體" panose="03000509000000000000" pitchFamily="65" charset="-120"/>
                <a:ea typeface="標楷體" panose="03000509000000000000" pitchFamily="65" charset="-120"/>
              </a:rPr>
              <a:t>為了描述的精準、為了讀者方便</a:t>
            </a:r>
            <a:r>
              <a:rPr lang="en-US" altLang="zh-TW" sz="2400" dirty="0">
                <a:solidFill>
                  <a:srgbClr val="0000FF"/>
                </a:solidFill>
                <a:latin typeface="標楷體" panose="03000509000000000000" pitchFamily="65" charset="-120"/>
                <a:ea typeface="標楷體" panose="03000509000000000000" pitchFamily="65" charset="-120"/>
              </a:rPr>
              <a:t>(</a:t>
            </a:r>
            <a:r>
              <a:rPr lang="zh-TW" altLang="en-US" sz="2400" dirty="0">
                <a:solidFill>
                  <a:srgbClr val="0000FF"/>
                </a:solidFill>
                <a:latin typeface="標楷體" panose="03000509000000000000" pitchFamily="65" charset="-120"/>
                <a:ea typeface="標楷體" panose="03000509000000000000" pitchFamily="65" charset="-120"/>
              </a:rPr>
              <a:t>研究方法</a:t>
            </a:r>
            <a:r>
              <a:rPr lang="en-US" altLang="zh-TW" sz="2400" dirty="0">
                <a:solidFill>
                  <a:srgbClr val="0000FF"/>
                </a:solidFill>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，可以再使用</a:t>
            </a:r>
            <a:r>
              <a:rPr lang="zh-TW" altLang="en-US" sz="2400" b="1" dirty="0">
                <a:solidFill>
                  <a:srgbClr val="FF0000"/>
                </a:solidFill>
                <a:latin typeface="標楷體" panose="03000509000000000000" pitchFamily="65" charset="-120"/>
                <a:ea typeface="標楷體" panose="03000509000000000000" pitchFamily="65" charset="-120"/>
              </a:rPr>
              <a:t>自己</a:t>
            </a:r>
            <a:r>
              <a:rPr lang="zh-TW" altLang="en-US" sz="2400" dirty="0">
                <a:latin typeface="標楷體" panose="03000509000000000000" pitchFamily="65" charset="-120"/>
                <a:ea typeface="標楷體" panose="03000509000000000000" pitchFamily="65" charset="-120"/>
              </a:rPr>
              <a:t>已發表之文字</a:t>
            </a:r>
          </a:p>
        </p:txBody>
      </p:sp>
      <p:sp>
        <p:nvSpPr>
          <p:cNvPr id="7" name="文字方塊 6">
            <a:extLst>
              <a:ext uri="{FF2B5EF4-FFF2-40B4-BE49-F238E27FC236}">
                <a16:creationId xmlns:a16="http://schemas.microsoft.com/office/drawing/2014/main" id="{C8CE8B17-14EC-47EB-95FC-00EDF171C5E0}"/>
              </a:ext>
            </a:extLst>
          </p:cNvPr>
          <p:cNvSpPr txBox="1"/>
          <p:nvPr/>
        </p:nvSpPr>
        <p:spPr>
          <a:xfrm flipH="1">
            <a:off x="659001" y="2459504"/>
            <a:ext cx="10217545" cy="3046988"/>
          </a:xfrm>
          <a:prstGeom prst="rect">
            <a:avLst/>
          </a:prstGeom>
          <a:noFill/>
        </p:spPr>
        <p:txBody>
          <a:bodyPr wrap="square" rtlCol="0">
            <a:spAutoFit/>
          </a:bodyPr>
          <a:lstStyle/>
          <a:p>
            <a:r>
              <a:rPr lang="zh-TW" altLang="en-US" sz="2400" dirty="0">
                <a:latin typeface="Times New Roman" panose="02020603050405020304" pitchFamily="18" charset="0"/>
                <a:ea typeface="標楷體" panose="03000509000000000000" pitchFamily="65" charset="-120"/>
              </a:rPr>
              <a:t>背景介紹，研究方法、材料，可以出自自己過去計劃或著作，</a:t>
            </a:r>
            <a:r>
              <a:rPr lang="zh-TW" altLang="en-US" sz="2400" dirty="0">
                <a:solidFill>
                  <a:srgbClr val="FF0000"/>
                </a:solidFill>
                <a:latin typeface="Times New Roman" panose="02020603050405020304" pitchFamily="18" charset="0"/>
                <a:ea typeface="標楷體" panose="03000509000000000000" pitchFamily="65" charset="-120"/>
              </a:rPr>
              <a:t>但仍需引註</a:t>
            </a:r>
            <a:r>
              <a:rPr lang="zh-TW" altLang="en-US" sz="2400" dirty="0">
                <a:latin typeface="Times New Roman" panose="02020603050405020304" pitchFamily="18" charset="0"/>
                <a:ea typeface="標楷體" panose="03000509000000000000" pitchFamily="65" charset="-120"/>
              </a:rPr>
              <a:t>。</a:t>
            </a:r>
            <a:endParaRPr lang="en-US" altLang="zh-TW" sz="2400" dirty="0">
              <a:latin typeface="Times New Roman" panose="02020603050405020304" pitchFamily="18" charset="0"/>
              <a:ea typeface="標楷體" panose="03000509000000000000" pitchFamily="65" charset="-120"/>
            </a:endParaRPr>
          </a:p>
          <a:p>
            <a:endParaRPr lang="en-US" altLang="zh-TW" sz="2400" dirty="0">
              <a:latin typeface="Times New Roman" panose="02020603050405020304" pitchFamily="18" charset="0"/>
              <a:ea typeface="標楷體" panose="03000509000000000000" pitchFamily="65" charset="-120"/>
            </a:endParaRPr>
          </a:p>
          <a:p>
            <a:r>
              <a:rPr lang="zh-TW" altLang="en-US" sz="2400" dirty="0">
                <a:latin typeface="Times New Roman" panose="02020603050405020304" pitchFamily="18" charset="0"/>
                <a:ea typeface="標楷體" panose="03000509000000000000" pitchFamily="65" charset="-120"/>
              </a:rPr>
              <a:t>建議於計畫起始處註明</a:t>
            </a:r>
            <a:r>
              <a:rPr lang="en-US" altLang="zh-TW" sz="2400" dirty="0">
                <a:latin typeface="Times New Roman" panose="02020603050405020304" pitchFamily="18" charset="0"/>
                <a:ea typeface="標楷體" panose="03000509000000000000" pitchFamily="65" charset="-120"/>
              </a:rPr>
              <a:t>[</a:t>
            </a:r>
            <a:r>
              <a:rPr lang="zh-TW" altLang="en-US" sz="2400" dirty="0">
                <a:latin typeface="Times New Roman" panose="02020603050405020304" pitchFamily="18" charset="0"/>
                <a:ea typeface="標楷體" panose="03000509000000000000" pitchFamily="65" charset="-120"/>
              </a:rPr>
              <a:t>本計畫背景介紹及研究方法部分衍生</a:t>
            </a:r>
            <a:r>
              <a:rPr lang="en-US" altLang="zh-TW" sz="2400" dirty="0">
                <a:latin typeface="Times New Roman" panose="02020603050405020304" pitchFamily="18" charset="0"/>
                <a:ea typeface="標楷體" panose="03000509000000000000" pitchFamily="65" charset="-120"/>
              </a:rPr>
              <a:t>/</a:t>
            </a:r>
            <a:r>
              <a:rPr lang="zh-TW" altLang="en-US" sz="2400" dirty="0">
                <a:latin typeface="Times New Roman" panose="02020603050405020304" pitchFamily="18" charset="0"/>
                <a:ea typeface="標楷體" panose="03000509000000000000" pitchFamily="65" charset="-120"/>
              </a:rPr>
              <a:t>改寫自本人</a:t>
            </a:r>
            <a:r>
              <a:rPr lang="en-US" altLang="zh-TW" sz="2400" dirty="0">
                <a:latin typeface="Times New Roman" panose="02020603050405020304" pitchFamily="18" charset="0"/>
                <a:ea typeface="標楷體" panose="03000509000000000000" pitchFamily="65" charset="-120"/>
              </a:rPr>
              <a:t>100</a:t>
            </a:r>
            <a:r>
              <a:rPr lang="zh-TW" altLang="en-US" sz="2400" dirty="0">
                <a:latin typeface="Times New Roman" panose="02020603050405020304" pitchFamily="18" charset="0"/>
                <a:ea typeface="標楷體" panose="03000509000000000000" pitchFamily="65" charset="-120"/>
              </a:rPr>
              <a:t>年科技部計畫</a:t>
            </a:r>
            <a:r>
              <a:rPr lang="en-US" altLang="zh-TW" sz="2400" dirty="0">
                <a:latin typeface="Times New Roman" panose="02020603050405020304" pitchFamily="18" charset="0"/>
                <a:ea typeface="標楷體" panose="03000509000000000000" pitchFamily="65" charset="-120"/>
              </a:rPr>
              <a:t>[xxx]</a:t>
            </a:r>
            <a:r>
              <a:rPr lang="zh-TW" altLang="en-US" sz="2400" dirty="0">
                <a:latin typeface="Times New Roman" panose="02020603050405020304" pitchFamily="18" charset="0"/>
                <a:ea typeface="標楷體" panose="03000509000000000000" pitchFamily="65" charset="-120"/>
              </a:rPr>
              <a:t>及</a:t>
            </a:r>
            <a:r>
              <a:rPr lang="en-US" altLang="zh-TW" sz="2400" dirty="0">
                <a:latin typeface="Times New Roman" panose="02020603050405020304" pitchFamily="18" charset="0"/>
                <a:ea typeface="標楷體" panose="03000509000000000000" pitchFamily="65" charset="-120"/>
              </a:rPr>
              <a:t>111</a:t>
            </a:r>
            <a:r>
              <a:rPr lang="zh-TW" altLang="en-US" sz="2400" dirty="0">
                <a:latin typeface="Times New Roman" panose="02020603050405020304" pitchFamily="18" charset="0"/>
                <a:ea typeface="標楷體" panose="03000509000000000000" pitchFamily="65" charset="-120"/>
              </a:rPr>
              <a:t>年</a:t>
            </a:r>
            <a:r>
              <a:rPr lang="en-US" altLang="zh-TW" sz="2400" i="1" dirty="0">
                <a:latin typeface="Times New Roman" panose="02020603050405020304" pitchFamily="18" charset="0"/>
                <a:ea typeface="標楷體" panose="03000509000000000000" pitchFamily="65" charset="-120"/>
              </a:rPr>
              <a:t>Nature</a:t>
            </a:r>
            <a:r>
              <a:rPr lang="zh-TW" altLang="en-US" sz="2400" dirty="0">
                <a:latin typeface="Times New Roman" panose="02020603050405020304" pitchFamily="18" charset="0"/>
                <a:ea typeface="標楷體" panose="03000509000000000000" pitchFamily="65" charset="-120"/>
              </a:rPr>
              <a:t>論文</a:t>
            </a:r>
            <a:r>
              <a:rPr lang="en-US" altLang="zh-TW" sz="2400" dirty="0">
                <a:latin typeface="Times New Roman" panose="02020603050405020304" pitchFamily="18" charset="0"/>
                <a:ea typeface="標楷體" panose="03000509000000000000" pitchFamily="65" charset="-120"/>
              </a:rPr>
              <a:t>]</a:t>
            </a:r>
          </a:p>
          <a:p>
            <a:endParaRPr lang="en-US" altLang="zh-TW" sz="2400" dirty="0">
              <a:latin typeface="Times New Roman" panose="02020603050405020304" pitchFamily="18" charset="0"/>
              <a:ea typeface="標楷體" panose="03000509000000000000" pitchFamily="65" charset="-120"/>
            </a:endParaRPr>
          </a:p>
          <a:p>
            <a:r>
              <a:rPr lang="zh-TW" altLang="en-US" sz="2400" dirty="0">
                <a:latin typeface="Times New Roman" panose="02020603050405020304" pitchFamily="18" charset="0"/>
                <a:ea typeface="標楷體" panose="03000509000000000000" pitchFamily="65" charset="-120"/>
              </a:rPr>
              <a:t>建議於論文</a:t>
            </a:r>
            <a:r>
              <a:rPr lang="en-US" altLang="zh-TW" sz="2400" dirty="0">
                <a:latin typeface="Times New Roman" panose="02020603050405020304" pitchFamily="18" charset="0"/>
                <a:ea typeface="標楷體" panose="03000509000000000000" pitchFamily="65" charset="-120"/>
              </a:rPr>
              <a:t>Acknowledgment</a:t>
            </a:r>
            <a:r>
              <a:rPr lang="zh-TW" altLang="en-US" sz="2400" dirty="0">
                <a:latin typeface="Times New Roman" panose="02020603050405020304" pitchFamily="18" charset="0"/>
                <a:ea typeface="標楷體" panose="03000509000000000000" pitchFamily="65" charset="-120"/>
              </a:rPr>
              <a:t>處註明</a:t>
            </a:r>
            <a:r>
              <a:rPr lang="en-US" altLang="zh-TW" sz="2400" dirty="0">
                <a:latin typeface="Times New Roman" panose="02020603050405020304" pitchFamily="18" charset="0"/>
                <a:ea typeface="標楷體" panose="03000509000000000000" pitchFamily="65" charset="-120"/>
              </a:rPr>
              <a:t>”This work is (partly) derived from XXX’s Ph.D. thesis of XX University, 2022)”</a:t>
            </a:r>
            <a:endParaRPr lang="zh-TW" altLang="en-US" sz="2400" dirty="0">
              <a:latin typeface="Times New Roman" panose="02020603050405020304" pitchFamily="18" charset="0"/>
              <a:ea typeface="標楷體" panose="03000509000000000000" pitchFamily="65" charset="-120"/>
            </a:endParaRPr>
          </a:p>
          <a:p>
            <a:endParaRPr lang="zh-TW" altLang="en-US" sz="2400" dirty="0">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139111005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8F631927-1223-41F8-BF1B-84A218B2AE35}"/>
              </a:ext>
            </a:extLst>
          </p:cNvPr>
          <p:cNvSpPr>
            <a:spLocks noGrp="1"/>
          </p:cNvSpPr>
          <p:nvPr>
            <p:ph type="body" sz="quarter" idx="10"/>
          </p:nvPr>
        </p:nvSpPr>
        <p:spPr/>
        <p:txBody>
          <a:bodyPr>
            <a:normAutofit fontScale="92500" lnSpcReduction="10000"/>
          </a:bodyPr>
          <a:lstStyle/>
          <a:p>
            <a:r>
              <a:rPr lang="en-US" altLang="zh-TW" sz="3200" dirty="0">
                <a:latin typeface="Times New Roman" panose="02020603050405020304" pitchFamily="18" charset="0"/>
                <a:cs typeface="Times New Roman" panose="02020603050405020304" pitchFamily="18" charset="0"/>
              </a:rPr>
              <a:t>Text recycling</a:t>
            </a:r>
            <a:endParaRPr lang="zh-TW" altLang="en-US" sz="3200" dirty="0">
              <a:latin typeface="Times New Roman" panose="02020603050405020304" pitchFamily="18" charset="0"/>
              <a:cs typeface="Times New Roman" panose="02020603050405020304" pitchFamily="18" charset="0"/>
            </a:endParaRPr>
          </a:p>
        </p:txBody>
      </p:sp>
      <p:sp>
        <p:nvSpPr>
          <p:cNvPr id="3" name="文字方塊 2">
            <a:extLst>
              <a:ext uri="{FF2B5EF4-FFF2-40B4-BE49-F238E27FC236}">
                <a16:creationId xmlns:a16="http://schemas.microsoft.com/office/drawing/2014/main" id="{030A0B8D-1262-43EA-88EB-B23BADFAF557}"/>
              </a:ext>
            </a:extLst>
          </p:cNvPr>
          <p:cNvSpPr txBox="1"/>
          <p:nvPr/>
        </p:nvSpPr>
        <p:spPr>
          <a:xfrm>
            <a:off x="659001" y="1359170"/>
            <a:ext cx="10935301" cy="1723549"/>
          </a:xfrm>
          <a:prstGeom prst="rect">
            <a:avLst/>
          </a:prstGeom>
          <a:noFill/>
        </p:spPr>
        <p:txBody>
          <a:bodyPr wrap="none" rtlCol="0">
            <a:spAutoFit/>
          </a:bodyPr>
          <a:lstStyle/>
          <a:p>
            <a:r>
              <a:rPr lang="zh-TW" altLang="en-US" sz="2400" dirty="0">
                <a:latin typeface="Calibri" panose="020F0502020204030204" pitchFamily="34" charset="0"/>
                <a:ea typeface="標楷體" panose="03000509000000000000" pitchFamily="65" charset="-120"/>
              </a:rPr>
              <a:t>相同研究主題，相同研究方法，稍微改變內容</a:t>
            </a:r>
            <a:endParaRPr lang="en-US" altLang="zh-TW" sz="2400" dirty="0">
              <a:latin typeface="Calibri" panose="020F0502020204030204" pitchFamily="34" charset="0"/>
              <a:ea typeface="標楷體" panose="03000509000000000000" pitchFamily="65" charset="-120"/>
            </a:endParaRPr>
          </a:p>
          <a:p>
            <a:pPr marL="342900" indent="-342900">
              <a:spcBef>
                <a:spcPts val="600"/>
              </a:spcBef>
              <a:buFont typeface="Arial" panose="020B0604020202020204" pitchFamily="34" charset="0"/>
              <a:buChar char="•"/>
            </a:pPr>
            <a:r>
              <a:rPr lang="zh-TW" altLang="en-US" sz="2400" dirty="0">
                <a:latin typeface="Calibri" panose="020F0502020204030204" pitchFamily="34" charset="0"/>
                <a:ea typeface="標楷體" panose="03000509000000000000" pitchFamily="65" charset="-120"/>
              </a:rPr>
              <a:t>同一基因在</a:t>
            </a:r>
            <a:r>
              <a:rPr lang="zh-TW" altLang="en-US" sz="2400" dirty="0">
                <a:solidFill>
                  <a:srgbClr val="FF0000"/>
                </a:solidFill>
                <a:latin typeface="Calibri" panose="020F0502020204030204" pitchFamily="34" charset="0"/>
                <a:ea typeface="標楷體" panose="03000509000000000000" pitchFamily="65" charset="-120"/>
              </a:rPr>
              <a:t>不同條件</a:t>
            </a:r>
            <a:r>
              <a:rPr lang="zh-TW" altLang="en-US" sz="2400" dirty="0">
                <a:latin typeface="Calibri" panose="020F0502020204030204" pitchFamily="34" charset="0"/>
                <a:ea typeface="標楷體" panose="03000509000000000000" pitchFamily="65" charset="-120"/>
              </a:rPr>
              <a:t>下的變化（</a:t>
            </a:r>
            <a:r>
              <a:rPr lang="en-US" altLang="zh-TW" sz="2400" dirty="0">
                <a:latin typeface="Calibri" panose="020F0502020204030204" pitchFamily="34" charset="0"/>
                <a:ea typeface="標楷體" panose="03000509000000000000" pitchFamily="65" charset="-120"/>
              </a:rPr>
              <a:t>mRNA level, protein level, phosphorylation level)</a:t>
            </a:r>
          </a:p>
          <a:p>
            <a:pPr marL="342900" indent="-342900">
              <a:spcBef>
                <a:spcPts val="600"/>
              </a:spcBef>
              <a:buFont typeface="Arial" panose="020B0604020202020204" pitchFamily="34" charset="0"/>
              <a:buChar char="•"/>
            </a:pPr>
            <a:r>
              <a:rPr lang="en-US" altLang="zh-TW" sz="2400" dirty="0">
                <a:latin typeface="Calibri" panose="020F0502020204030204" pitchFamily="34" charset="0"/>
                <a:ea typeface="標楷體" panose="03000509000000000000" pitchFamily="65" charset="-120"/>
              </a:rPr>
              <a:t>X-ray </a:t>
            </a:r>
            <a:r>
              <a:rPr lang="zh-TW" altLang="en-US" sz="2400" dirty="0">
                <a:latin typeface="Calibri" panose="020F0502020204030204" pitchFamily="34" charset="0"/>
                <a:ea typeface="標楷體" panose="03000509000000000000" pitchFamily="65" charset="-120"/>
              </a:rPr>
              <a:t>解</a:t>
            </a:r>
            <a:r>
              <a:rPr lang="zh-TW" altLang="en-US" sz="2400" dirty="0">
                <a:solidFill>
                  <a:srgbClr val="FF0000"/>
                </a:solidFill>
                <a:latin typeface="Calibri" panose="020F0502020204030204" pitchFamily="34" charset="0"/>
                <a:ea typeface="標楷體" panose="03000509000000000000" pitchFamily="65" charset="-120"/>
              </a:rPr>
              <a:t>不同的蛋白</a:t>
            </a:r>
            <a:r>
              <a:rPr lang="zh-TW" altLang="en-US" sz="2400" dirty="0">
                <a:latin typeface="Calibri" panose="020F0502020204030204" pitchFamily="34" charset="0"/>
                <a:ea typeface="標楷體" panose="03000509000000000000" pitchFamily="65" charset="-120"/>
              </a:rPr>
              <a:t>結構</a:t>
            </a:r>
            <a:endParaRPr lang="en-US" altLang="zh-TW" sz="2400" dirty="0">
              <a:latin typeface="Calibri" panose="020F0502020204030204" pitchFamily="34" charset="0"/>
              <a:ea typeface="標楷體" panose="03000509000000000000" pitchFamily="65" charset="-120"/>
            </a:endParaRPr>
          </a:p>
          <a:p>
            <a:endParaRPr lang="zh-TW" altLang="en-US" sz="2400" dirty="0">
              <a:latin typeface="Calibri" panose="020F0502020204030204" pitchFamily="34" charset="0"/>
              <a:ea typeface="標楷體" panose="03000509000000000000" pitchFamily="65" charset="-120"/>
            </a:endParaRPr>
          </a:p>
        </p:txBody>
      </p:sp>
      <p:sp>
        <p:nvSpPr>
          <p:cNvPr id="4" name="文字方塊 3">
            <a:extLst>
              <a:ext uri="{FF2B5EF4-FFF2-40B4-BE49-F238E27FC236}">
                <a16:creationId xmlns:a16="http://schemas.microsoft.com/office/drawing/2014/main" id="{AF85557E-5B16-48AD-8157-9B4E1530FA50}"/>
              </a:ext>
            </a:extLst>
          </p:cNvPr>
          <p:cNvSpPr txBox="1"/>
          <p:nvPr/>
        </p:nvSpPr>
        <p:spPr>
          <a:xfrm>
            <a:off x="659004" y="5259901"/>
            <a:ext cx="8563563" cy="461665"/>
          </a:xfrm>
          <a:prstGeom prst="rect">
            <a:avLst/>
          </a:prstGeom>
          <a:noFill/>
        </p:spPr>
        <p:txBody>
          <a:bodyPr wrap="none" rtlCol="0">
            <a:spAutoFit/>
          </a:bodyPr>
          <a:lstStyle/>
          <a:p>
            <a:r>
              <a:rPr lang="zh-TW" altLang="en-US" sz="2400" dirty="0">
                <a:latin typeface="Calibri" panose="020F0502020204030204" pitchFamily="34" charset="0"/>
                <a:ea typeface="標楷體" panose="03000509000000000000" pitchFamily="65" charset="-120"/>
              </a:rPr>
              <a:t>每篇論文都是實際進行了研究 ，不是以相同研究成果重複發表</a:t>
            </a:r>
          </a:p>
        </p:txBody>
      </p:sp>
      <p:sp>
        <p:nvSpPr>
          <p:cNvPr id="9" name="文字方塊 8">
            <a:extLst>
              <a:ext uri="{FF2B5EF4-FFF2-40B4-BE49-F238E27FC236}">
                <a16:creationId xmlns:a16="http://schemas.microsoft.com/office/drawing/2014/main" id="{80A59E40-CEFF-4F9D-8D97-5BC5BE6B17F6}"/>
              </a:ext>
            </a:extLst>
          </p:cNvPr>
          <p:cNvSpPr txBox="1"/>
          <p:nvPr/>
        </p:nvSpPr>
        <p:spPr>
          <a:xfrm>
            <a:off x="659004" y="3082719"/>
            <a:ext cx="8137997" cy="984885"/>
          </a:xfrm>
          <a:prstGeom prst="rect">
            <a:avLst/>
          </a:prstGeom>
          <a:noFill/>
        </p:spPr>
        <p:txBody>
          <a:bodyPr wrap="none" rtlCol="0">
            <a:spAutoFit/>
          </a:bodyPr>
          <a:lstStyle/>
          <a:p>
            <a:pPr>
              <a:spcBef>
                <a:spcPts val="1200"/>
              </a:spcBef>
            </a:pPr>
            <a:r>
              <a:rPr lang="zh-TW" altLang="en-US" sz="2400" dirty="0">
                <a:latin typeface="標楷體" panose="03000509000000000000" pitchFamily="65" charset="-120"/>
                <a:ea typeface="標楷體" panose="03000509000000000000" pitchFamily="65" charset="-120"/>
                <a:cs typeface="Calibri" panose="020F0502020204030204" pitchFamily="34" charset="0"/>
              </a:rPr>
              <a:t>健保資料庫</a:t>
            </a:r>
            <a:endParaRPr lang="en-US" altLang="zh-TW" sz="2400" dirty="0">
              <a:latin typeface="標楷體" panose="03000509000000000000" pitchFamily="65" charset="-120"/>
              <a:ea typeface="標楷體" panose="03000509000000000000" pitchFamily="65" charset="-120"/>
              <a:cs typeface="Calibri" panose="020F0502020204030204" pitchFamily="34" charset="0"/>
            </a:endParaRPr>
          </a:p>
          <a:p>
            <a:pPr marL="342900" indent="-342900">
              <a:spcBef>
                <a:spcPts val="1200"/>
              </a:spcBef>
              <a:buFont typeface="Arial" panose="020B0604020202020204" pitchFamily="34" charset="0"/>
              <a:buChar char="•"/>
            </a:pPr>
            <a:r>
              <a:rPr lang="en-US" altLang="zh-TW" sz="2400" dirty="0">
                <a:latin typeface="Calibri" panose="020F0502020204030204" pitchFamily="34" charset="0"/>
                <a:cs typeface="Calibri" panose="020F0502020204030204" pitchFamily="34" charset="0"/>
              </a:rPr>
              <a:t>Correlation between X</a:t>
            </a:r>
            <a:r>
              <a:rPr lang="en-US" altLang="zh-TW" sz="2400" baseline="-25000" dirty="0">
                <a:latin typeface="Calibri" panose="020F0502020204030204" pitchFamily="34" charset="0"/>
                <a:cs typeface="Calibri" panose="020F0502020204030204" pitchFamily="34" charset="0"/>
              </a:rPr>
              <a:t>i</a:t>
            </a:r>
            <a:r>
              <a:rPr lang="en-US" altLang="zh-TW" sz="2400" dirty="0">
                <a:latin typeface="Calibri" panose="020F0502020204030204" pitchFamily="34" charset="0"/>
                <a:cs typeface="Calibri" panose="020F0502020204030204" pitchFamily="34" charset="0"/>
              </a:rPr>
              <a:t> and </a:t>
            </a:r>
            <a:r>
              <a:rPr lang="en-US" altLang="zh-TW" sz="2400" dirty="0" err="1">
                <a:latin typeface="Calibri" panose="020F0502020204030204" pitchFamily="34" charset="0"/>
                <a:cs typeface="Calibri" panose="020F0502020204030204" pitchFamily="34" charset="0"/>
              </a:rPr>
              <a:t>Y</a:t>
            </a:r>
            <a:r>
              <a:rPr lang="en-US" altLang="zh-TW" sz="2400" baseline="-25000" dirty="0" err="1">
                <a:latin typeface="Calibri" panose="020F0502020204030204" pitchFamily="34" charset="0"/>
                <a:cs typeface="Calibri" panose="020F0502020204030204" pitchFamily="34" charset="0"/>
              </a:rPr>
              <a:t>j</a:t>
            </a:r>
            <a:r>
              <a:rPr lang="en-US" altLang="zh-TW" sz="2400" dirty="0">
                <a:latin typeface="Calibri" panose="020F0502020204030204" pitchFamily="34" charset="0"/>
                <a:cs typeface="Calibri" panose="020F0502020204030204" pitchFamily="34" charset="0"/>
              </a:rPr>
              <a:t> =&gt; many papers (highly similar)</a:t>
            </a:r>
            <a:endParaRPr lang="zh-TW" altLang="en-US" sz="2400" dirty="0">
              <a:latin typeface="Calibri" panose="020F0502020204030204" pitchFamily="34" charset="0"/>
              <a:cs typeface="Calibri" panose="020F0502020204030204" pitchFamily="34" charset="0"/>
            </a:endParaRPr>
          </a:p>
        </p:txBody>
      </p:sp>
      <p:sp>
        <p:nvSpPr>
          <p:cNvPr id="10" name="文字方塊 9">
            <a:extLst>
              <a:ext uri="{FF2B5EF4-FFF2-40B4-BE49-F238E27FC236}">
                <a16:creationId xmlns:a16="http://schemas.microsoft.com/office/drawing/2014/main" id="{B76EFF89-DCB3-4A9D-BEC0-1D5EB96A9183}"/>
              </a:ext>
            </a:extLst>
          </p:cNvPr>
          <p:cNvSpPr txBox="1"/>
          <p:nvPr/>
        </p:nvSpPr>
        <p:spPr>
          <a:xfrm>
            <a:off x="659001" y="6237775"/>
            <a:ext cx="5890412" cy="461665"/>
          </a:xfrm>
          <a:prstGeom prst="rect">
            <a:avLst/>
          </a:prstGeom>
          <a:noFill/>
        </p:spPr>
        <p:txBody>
          <a:bodyPr wrap="square" rtlCol="0">
            <a:spAutoFit/>
          </a:bodyPr>
          <a:lstStyle/>
          <a:p>
            <a:pPr>
              <a:spcBef>
                <a:spcPts val="1200"/>
              </a:spcBef>
            </a:pPr>
            <a:r>
              <a:rPr lang="en-US" altLang="zh-TW" sz="2400" dirty="0">
                <a:latin typeface="Calibri" panose="020F0502020204030204" pitchFamily="34" charset="0"/>
                <a:cs typeface="Calibri" panose="020F0502020204030204" pitchFamily="34" charset="0"/>
              </a:rPr>
              <a:t>Value/significance?   </a:t>
            </a:r>
            <a:r>
              <a:rPr lang="en-US" altLang="zh-TW" sz="2400" b="1" dirty="0">
                <a:solidFill>
                  <a:srgbClr val="FF0000"/>
                </a:solidFill>
                <a:latin typeface="Calibri" panose="020F0502020204030204" pitchFamily="34" charset="0"/>
                <a:cs typeface="Calibri" panose="020F0502020204030204" pitchFamily="34" charset="0"/>
              </a:rPr>
              <a:t>Not ethics problem.</a:t>
            </a:r>
            <a:endParaRPr lang="en-US" altLang="zh-TW" sz="2400" dirty="0">
              <a:latin typeface="Calibri" panose="020F0502020204030204" pitchFamily="34" charset="0"/>
              <a:cs typeface="Calibri" panose="020F0502020204030204" pitchFamily="34" charset="0"/>
            </a:endParaRPr>
          </a:p>
        </p:txBody>
      </p:sp>
      <p:sp>
        <p:nvSpPr>
          <p:cNvPr id="5" name="文字方塊 4">
            <a:extLst>
              <a:ext uri="{FF2B5EF4-FFF2-40B4-BE49-F238E27FC236}">
                <a16:creationId xmlns:a16="http://schemas.microsoft.com/office/drawing/2014/main" id="{810B7563-6522-43CE-802E-71A8729E4A7B}"/>
              </a:ext>
            </a:extLst>
          </p:cNvPr>
          <p:cNvSpPr txBox="1"/>
          <p:nvPr/>
        </p:nvSpPr>
        <p:spPr>
          <a:xfrm>
            <a:off x="659004" y="4500417"/>
            <a:ext cx="6647974" cy="461665"/>
          </a:xfrm>
          <a:prstGeom prst="rect">
            <a:avLst/>
          </a:prstGeom>
          <a:noFill/>
        </p:spPr>
        <p:txBody>
          <a:bodyPr wrap="none" rtlCol="0">
            <a:spAutoFit/>
          </a:bodyPr>
          <a:lstStyle/>
          <a:p>
            <a:r>
              <a:rPr lang="zh-TW" altLang="en-US" sz="2400" dirty="0">
                <a:latin typeface="標楷體" panose="03000509000000000000" pitchFamily="65" charset="-120"/>
                <a:ea typeface="標楷體" panose="03000509000000000000" pitchFamily="65" charset="-120"/>
              </a:rPr>
              <a:t>背景介紹、研究方法、數據呈現方式，高度相似</a:t>
            </a:r>
            <a:endParaRPr lang="en-US" altLang="zh-TW"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84253721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52689FCE-70B9-49E5-98DC-BCA3883678AA}"/>
              </a:ext>
            </a:extLst>
          </p:cNvPr>
          <p:cNvSpPr>
            <a:spLocks noGrp="1"/>
          </p:cNvSpPr>
          <p:nvPr>
            <p:ph type="body" sz="quarter" idx="10"/>
          </p:nvPr>
        </p:nvSpPr>
        <p:spPr/>
        <p:txBody>
          <a:bodyPr>
            <a:normAutofit fontScale="92500" lnSpcReduction="10000"/>
          </a:bodyPr>
          <a:lstStyle/>
          <a:p>
            <a:r>
              <a:rPr lang="zh-TW" altLang="en-US" sz="3200" dirty="0">
                <a:latin typeface="標楷體" panose="03000509000000000000" pitchFamily="65" charset="-120"/>
                <a:ea typeface="標楷體" panose="03000509000000000000" pitchFamily="65" charset="-120"/>
              </a:rPr>
              <a:t>美國 </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ORI </a:t>
            </a:r>
            <a:r>
              <a:rPr lang="zh-TW" altLang="en-US" sz="3200" dirty="0">
                <a:latin typeface="標楷體" panose="03000509000000000000" pitchFamily="65" charset="-120"/>
                <a:ea typeface="標楷體" panose="03000509000000000000" pitchFamily="65" charset="-120"/>
              </a:rPr>
              <a:t>的立場</a:t>
            </a:r>
          </a:p>
        </p:txBody>
      </p:sp>
      <p:sp>
        <p:nvSpPr>
          <p:cNvPr id="3" name="矩形 2">
            <a:extLst>
              <a:ext uri="{FF2B5EF4-FFF2-40B4-BE49-F238E27FC236}">
                <a16:creationId xmlns:a16="http://schemas.microsoft.com/office/drawing/2014/main" id="{223307AC-EDBE-49E7-B26B-5D2E92B42C86}"/>
              </a:ext>
            </a:extLst>
          </p:cNvPr>
          <p:cNvSpPr/>
          <p:nvPr/>
        </p:nvSpPr>
        <p:spPr>
          <a:xfrm>
            <a:off x="659004" y="1706552"/>
            <a:ext cx="10487416" cy="830997"/>
          </a:xfrm>
          <a:prstGeom prst="rect">
            <a:avLst/>
          </a:prstGeom>
        </p:spPr>
        <p:txBody>
          <a:bodyPr wrap="square">
            <a:spAutoFit/>
          </a:bodyPr>
          <a:lstStyle/>
          <a:p>
            <a:r>
              <a:rPr lang="zh-TW" altLang="zh-TW" sz="2400" dirty="0">
                <a:latin typeface="Times New Roman" panose="02020603050405020304" pitchFamily="18" charset="0"/>
                <a:ea typeface="標楷體" panose="03000509000000000000" pitchFamily="65" charset="-120"/>
                <a:cs typeface="Arial Unicode MS"/>
              </a:rPr>
              <a:t>美國聯邦研究誠信辦公室（Office of Research Integrity, ORI）並</a:t>
            </a:r>
            <a:r>
              <a:rPr lang="zh-TW" altLang="zh-TW" sz="2400" dirty="0">
                <a:solidFill>
                  <a:srgbClr val="FF0000"/>
                </a:solidFill>
                <a:latin typeface="Times New Roman" panose="02020603050405020304" pitchFamily="18" charset="0"/>
                <a:ea typeface="標楷體" panose="03000509000000000000" pitchFamily="65" charset="-120"/>
                <a:cs typeface="Arial Unicode MS"/>
              </a:rPr>
              <a:t>不</a:t>
            </a:r>
            <a:r>
              <a:rPr lang="zh-TW" altLang="zh-TW" sz="2400" dirty="0">
                <a:latin typeface="Times New Roman" panose="02020603050405020304" pitchFamily="18" charset="0"/>
                <a:ea typeface="標楷體" panose="03000509000000000000" pitchFamily="65" charset="-120"/>
                <a:cs typeface="Arial Unicode MS"/>
              </a:rPr>
              <a:t>將</a:t>
            </a:r>
            <a:r>
              <a:rPr lang="zh-TW" altLang="zh-TW" sz="2400" dirty="0">
                <a:solidFill>
                  <a:srgbClr val="0000FF"/>
                </a:solidFill>
                <a:latin typeface="Times New Roman" panose="02020603050405020304" pitchFamily="18" charset="0"/>
                <a:ea typeface="標楷體" panose="03000509000000000000" pitchFamily="65" charset="-120"/>
                <a:cs typeface="Arial Unicode MS"/>
              </a:rPr>
              <a:t>自我抄襲</a:t>
            </a:r>
            <a:r>
              <a:rPr lang="zh-TW" altLang="zh-TW" sz="2400" dirty="0">
                <a:latin typeface="Times New Roman" panose="02020603050405020304" pitchFamily="18" charset="0"/>
                <a:ea typeface="標楷體" panose="03000509000000000000" pitchFamily="65" charset="-120"/>
                <a:cs typeface="Arial Unicode MS"/>
              </a:rPr>
              <a:t>列為不當的研究行為（research misconduct）</a:t>
            </a:r>
            <a:endParaRPr lang="zh-TW" altLang="en-US" sz="2400" dirty="0">
              <a:latin typeface="Times New Roman" panose="02020603050405020304" pitchFamily="18" charset="0"/>
              <a:ea typeface="標楷體" panose="03000509000000000000" pitchFamily="65" charset="-120"/>
            </a:endParaRPr>
          </a:p>
        </p:txBody>
      </p:sp>
      <p:sp>
        <p:nvSpPr>
          <p:cNvPr id="5" name="文字方塊 4">
            <a:extLst>
              <a:ext uri="{FF2B5EF4-FFF2-40B4-BE49-F238E27FC236}">
                <a16:creationId xmlns:a16="http://schemas.microsoft.com/office/drawing/2014/main" id="{E9858CBA-9D96-4D5E-9B23-E6E83BF8C3A9}"/>
              </a:ext>
            </a:extLst>
          </p:cNvPr>
          <p:cNvSpPr txBox="1"/>
          <p:nvPr/>
        </p:nvSpPr>
        <p:spPr>
          <a:xfrm>
            <a:off x="3356198" y="6430490"/>
            <a:ext cx="8846076" cy="338554"/>
          </a:xfrm>
          <a:prstGeom prst="rect">
            <a:avLst/>
          </a:prstGeom>
          <a:noFill/>
        </p:spPr>
        <p:txBody>
          <a:bodyPr wrap="none" rtlCol="0">
            <a:spAutoFit/>
          </a:bodyPr>
          <a:lstStyle/>
          <a:p>
            <a:r>
              <a:rPr lang="zh-TW" altLang="en-US" sz="1600" dirty="0">
                <a:latin typeface="Times New Roman" panose="02020603050405020304" pitchFamily="18" charset="0"/>
                <a:ea typeface="標楷體" panose="03000509000000000000" pitchFamily="65" charset="-120"/>
              </a:rPr>
              <a:t>孫以瀚</a:t>
            </a:r>
            <a:r>
              <a:rPr lang="en-US" altLang="zh-TW" sz="1600" dirty="0">
                <a:latin typeface="Times New Roman" panose="02020603050405020304" pitchFamily="18" charset="0"/>
                <a:ea typeface="標楷體" panose="03000509000000000000" pitchFamily="65" charset="-120"/>
              </a:rPr>
              <a:t>. 論</a:t>
            </a:r>
            <a:r>
              <a:rPr lang="zh-TW" altLang="zh-TW" sz="1600" dirty="0">
                <a:latin typeface="Times New Roman" panose="02020603050405020304" pitchFamily="18" charset="0"/>
                <a:ea typeface="標楷體" panose="03000509000000000000" pitchFamily="65" charset="-120"/>
              </a:rPr>
              <a:t>自我抄襲－重複發表、文字再使用，有無學術倫理上的處罰必要？</a:t>
            </a:r>
            <a:r>
              <a:rPr lang="en-US" altLang="zh-TW" sz="1600" dirty="0">
                <a:latin typeface="Times New Roman" panose="02020603050405020304" pitchFamily="18" charset="0"/>
                <a:ea typeface="標楷體" panose="03000509000000000000" pitchFamily="65" charset="-120"/>
              </a:rPr>
              <a:t>2020.11.15 </a:t>
            </a:r>
            <a:r>
              <a:rPr lang="zh-TW" altLang="en-US" sz="1600" dirty="0">
                <a:latin typeface="Times New Roman" panose="02020603050405020304" pitchFamily="18" charset="0"/>
                <a:ea typeface="標楷體" panose="03000509000000000000" pitchFamily="65" charset="-120"/>
              </a:rPr>
              <a:t>科技報導</a:t>
            </a:r>
          </a:p>
        </p:txBody>
      </p:sp>
    </p:spTree>
    <p:extLst>
      <p:ext uri="{BB962C8B-B14F-4D97-AF65-F5344CB8AC3E}">
        <p14:creationId xmlns:p14="http://schemas.microsoft.com/office/powerpoint/2010/main" val="385689506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E427CACF-1CCA-4F26-BE16-D371A62075EF}"/>
              </a:ext>
            </a:extLst>
          </p:cNvPr>
          <p:cNvSpPr>
            <a:spLocks noGrp="1"/>
          </p:cNvSpPr>
          <p:nvPr>
            <p:ph type="body" sz="quarter" idx="10"/>
          </p:nvPr>
        </p:nvSpPr>
        <p:spPr/>
        <p:txBody>
          <a:bodyPr>
            <a:normAutofit fontScale="92500" lnSpcReduction="10000"/>
          </a:bodyPr>
          <a:lstStyle/>
          <a:p>
            <a:r>
              <a:rPr lang="zh-TW" altLang="en-US" sz="3200" dirty="0">
                <a:latin typeface="標楷體" panose="03000509000000000000" pitchFamily="65" charset="-120"/>
                <a:ea typeface="標楷體" panose="03000509000000000000" pitchFamily="65" charset="-120"/>
              </a:rPr>
              <a:t>學倫的八個基本概念</a:t>
            </a:r>
          </a:p>
        </p:txBody>
      </p:sp>
      <p:sp>
        <p:nvSpPr>
          <p:cNvPr id="3" name="矩形 2">
            <a:extLst>
              <a:ext uri="{FF2B5EF4-FFF2-40B4-BE49-F238E27FC236}">
                <a16:creationId xmlns:a16="http://schemas.microsoft.com/office/drawing/2014/main" id="{C7729351-B5C3-4EDF-86D9-28C5C59D5681}"/>
              </a:ext>
            </a:extLst>
          </p:cNvPr>
          <p:cNvSpPr/>
          <p:nvPr/>
        </p:nvSpPr>
        <p:spPr>
          <a:xfrm>
            <a:off x="659004" y="1728050"/>
            <a:ext cx="9264075" cy="4247317"/>
          </a:xfrm>
          <a:prstGeom prst="rect">
            <a:avLst/>
          </a:prstGeom>
        </p:spPr>
        <p:txBody>
          <a:bodyPr wrap="none">
            <a:spAutoFit/>
          </a:bodyPr>
          <a:lstStyle/>
          <a:p>
            <a:pPr marL="457200" indent="-457200">
              <a:spcBef>
                <a:spcPts val="1200"/>
              </a:spcBef>
              <a:buAutoNum type="arabicPeriod"/>
            </a:pPr>
            <a:r>
              <a:rPr lang="zh-TW" altLang="en-US" sz="2400" b="1" dirty="0">
                <a:latin typeface="標楷體" panose="03000509000000000000" pitchFamily="65" charset="-120"/>
                <a:ea typeface="標楷體" panose="03000509000000000000" pitchFamily="65" charset="-120"/>
              </a:rPr>
              <a:t>尊重領域差異、建立共識</a:t>
            </a:r>
            <a:endParaRPr lang="en-US" altLang="zh-TW" sz="2400" b="1" dirty="0">
              <a:latin typeface="標楷體" panose="03000509000000000000" pitchFamily="65" charset="-120"/>
              <a:ea typeface="標楷體" panose="03000509000000000000" pitchFamily="65" charset="-120"/>
            </a:endParaRPr>
          </a:p>
          <a:p>
            <a:pPr marL="457200" indent="-457200">
              <a:spcBef>
                <a:spcPts val="1200"/>
              </a:spcBef>
              <a:buAutoNum type="arabicPeriod"/>
            </a:pPr>
            <a:r>
              <a:rPr lang="zh-TW" altLang="en-US" sz="2400" b="1" dirty="0">
                <a:latin typeface="標楷體" panose="03000509000000000000" pitchFamily="65" charset="-120"/>
                <a:ea typeface="標楷體" panose="03000509000000000000" pitchFamily="65" charset="-120"/>
              </a:rPr>
              <a:t>待人如待己，標準一致</a:t>
            </a:r>
            <a:endParaRPr lang="en-US" altLang="zh-TW" sz="2400" b="1" dirty="0">
              <a:latin typeface="標楷體" panose="03000509000000000000" pitchFamily="65" charset="-120"/>
              <a:ea typeface="標楷體" panose="03000509000000000000" pitchFamily="65" charset="-120"/>
            </a:endParaRPr>
          </a:p>
          <a:p>
            <a:pPr marL="457200" indent="-457200">
              <a:spcBef>
                <a:spcPts val="1200"/>
              </a:spcBef>
              <a:buAutoNum type="arabicPeriod"/>
            </a:pPr>
            <a:r>
              <a:rPr lang="zh-TW" altLang="en-US" sz="2400" b="1" dirty="0">
                <a:latin typeface="標楷體" panose="03000509000000000000" pitchFamily="65" charset="-120"/>
                <a:ea typeface="標楷體" panose="03000509000000000000" pitchFamily="65" charset="-120"/>
              </a:rPr>
              <a:t>了解規範的本意，不要被法規文字束縛</a:t>
            </a:r>
            <a:endParaRPr lang="en-US" altLang="zh-TW" sz="2400" b="1" dirty="0">
              <a:latin typeface="標楷體" panose="03000509000000000000" pitchFamily="65" charset="-120"/>
              <a:ea typeface="標楷體" panose="03000509000000000000" pitchFamily="65" charset="-120"/>
            </a:endParaRPr>
          </a:p>
          <a:p>
            <a:pPr marL="457200" indent="-457200">
              <a:spcBef>
                <a:spcPts val="1200"/>
              </a:spcBef>
              <a:buAutoNum type="arabicPeriod"/>
            </a:pPr>
            <a:r>
              <a:rPr lang="zh-TW" altLang="en-US" sz="2400" b="1" dirty="0">
                <a:latin typeface="標楷體" panose="03000509000000000000" pitchFamily="65" charset="-120"/>
                <a:ea typeface="標楷體" panose="03000509000000000000" pitchFamily="65" charset="-120"/>
              </a:rPr>
              <a:t>正面期許跟公權力處罰是不同的標準</a:t>
            </a:r>
            <a:endParaRPr lang="en-US" altLang="zh-TW" sz="2400" b="1" dirty="0">
              <a:latin typeface="標楷體" panose="03000509000000000000" pitchFamily="65" charset="-120"/>
              <a:ea typeface="標楷體" panose="03000509000000000000" pitchFamily="65" charset="-120"/>
            </a:endParaRPr>
          </a:p>
          <a:p>
            <a:pPr marL="457200" indent="-457200">
              <a:spcBef>
                <a:spcPts val="1200"/>
              </a:spcBef>
              <a:buAutoNum type="arabicPeriod"/>
            </a:pPr>
            <a:r>
              <a:rPr lang="zh-TW" altLang="en-US" sz="2400" b="1" dirty="0">
                <a:latin typeface="標楷體" panose="03000509000000000000" pitchFamily="65" charset="-120"/>
                <a:ea typeface="標楷體" panose="03000509000000000000" pitchFamily="65" charset="-120"/>
              </a:rPr>
              <a:t>可以爛，不能騙</a:t>
            </a:r>
            <a:endParaRPr lang="en-US" altLang="zh-TW" sz="2400" b="1" dirty="0">
              <a:latin typeface="標楷體" panose="03000509000000000000" pitchFamily="65" charset="-120"/>
              <a:ea typeface="標楷體" panose="03000509000000000000" pitchFamily="65" charset="-120"/>
            </a:endParaRPr>
          </a:p>
          <a:p>
            <a:pPr marL="457200" indent="-457200">
              <a:spcBef>
                <a:spcPts val="1200"/>
              </a:spcBef>
              <a:buAutoNum type="arabicPeriod"/>
            </a:pPr>
            <a:r>
              <a:rPr lang="zh-TW" altLang="en-US" sz="2400" b="1" dirty="0">
                <a:latin typeface="標楷體" panose="03000509000000000000" pitchFamily="65" charset="-120"/>
                <a:ea typeface="標楷體" panose="03000509000000000000" pitchFamily="65" charset="-120"/>
              </a:rPr>
              <a:t>缺少創新與價值不是學倫問題</a:t>
            </a:r>
            <a:endParaRPr lang="en-US" altLang="zh-TW" sz="2400" b="1" dirty="0">
              <a:latin typeface="標楷體" panose="03000509000000000000" pitchFamily="65" charset="-120"/>
              <a:ea typeface="標楷體" panose="03000509000000000000" pitchFamily="65" charset="-120"/>
            </a:endParaRPr>
          </a:p>
          <a:p>
            <a:pPr marL="457200" indent="-457200">
              <a:spcBef>
                <a:spcPts val="1200"/>
              </a:spcBef>
              <a:buAutoNum type="arabicPeriod"/>
            </a:pPr>
            <a:r>
              <a:rPr lang="zh-TW" altLang="en-US" sz="2400" b="1" dirty="0">
                <a:latin typeface="標楷體" panose="03000509000000000000" pitchFamily="65" charset="-120"/>
                <a:ea typeface="標楷體" panose="03000509000000000000" pitchFamily="65" charset="-120"/>
              </a:rPr>
              <a:t>學術倫理的</a:t>
            </a:r>
            <a:r>
              <a:rPr lang="zh-TW" altLang="en-US" sz="2400" b="1" dirty="0">
                <a:solidFill>
                  <a:srgbClr val="FF0000"/>
                </a:solidFill>
                <a:latin typeface="標楷體" panose="03000509000000000000" pitchFamily="65" charset="-120"/>
                <a:ea typeface="標楷體" panose="03000509000000000000" pitchFamily="65" charset="-120"/>
              </a:rPr>
              <a:t>處罰</a:t>
            </a:r>
            <a:r>
              <a:rPr lang="zh-TW" altLang="en-US" sz="2400" b="1" dirty="0">
                <a:latin typeface="標楷體" panose="03000509000000000000" pitchFamily="65" charset="-120"/>
                <a:ea typeface="標楷體" panose="03000509000000000000" pitchFamily="65" charset="-120"/>
              </a:rPr>
              <a:t>是為了促進學術研究，不應扼殺健康的研究發展</a:t>
            </a:r>
            <a:endParaRPr lang="en-US" altLang="zh-TW" sz="2400" b="1" dirty="0">
              <a:latin typeface="標楷體" panose="03000509000000000000" pitchFamily="65" charset="-120"/>
              <a:ea typeface="標楷體" panose="03000509000000000000" pitchFamily="65" charset="-120"/>
            </a:endParaRPr>
          </a:p>
          <a:p>
            <a:pPr marL="457200" indent="-457200">
              <a:spcBef>
                <a:spcPts val="1200"/>
              </a:spcBef>
              <a:buAutoNum type="arabicPeriod"/>
            </a:pPr>
            <a:r>
              <a:rPr lang="zh-TW" altLang="en-US" sz="2400" b="1" dirty="0">
                <a:latin typeface="標楷體" panose="03000509000000000000" pitchFamily="65" charset="-120"/>
                <a:ea typeface="標楷體" panose="03000509000000000000" pitchFamily="65" charset="-120"/>
              </a:rPr>
              <a:t>學倫案件的啟動與判定必須審慎</a:t>
            </a:r>
            <a:endParaRPr lang="zh-TW" altLang="en-US" sz="2400" b="1" dirty="0"/>
          </a:p>
        </p:txBody>
      </p:sp>
    </p:spTree>
    <p:extLst>
      <p:ext uri="{BB962C8B-B14F-4D97-AF65-F5344CB8AC3E}">
        <p14:creationId xmlns:p14="http://schemas.microsoft.com/office/powerpoint/2010/main" val="17157865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52689FCE-70B9-49E5-98DC-BCA3883678AA}"/>
              </a:ext>
            </a:extLst>
          </p:cNvPr>
          <p:cNvSpPr>
            <a:spLocks noGrp="1"/>
          </p:cNvSpPr>
          <p:nvPr>
            <p:ph type="body" sz="quarter" idx="10"/>
          </p:nvPr>
        </p:nvSpPr>
        <p:spPr/>
        <p:txBody>
          <a:bodyPr>
            <a:normAutofit fontScale="92500" lnSpcReduction="10000"/>
          </a:bodyPr>
          <a:lstStyle/>
          <a:p>
            <a:r>
              <a:rPr lang="zh-TW" altLang="en-US" sz="3200" dirty="0">
                <a:latin typeface="標楷體" panose="03000509000000000000" pitchFamily="65" charset="-120"/>
                <a:ea typeface="標楷體" panose="03000509000000000000" pitchFamily="65" charset="-120"/>
              </a:rPr>
              <a:t>國際上的作法</a:t>
            </a:r>
          </a:p>
        </p:txBody>
      </p:sp>
      <p:sp>
        <p:nvSpPr>
          <p:cNvPr id="4" name="矩形 3">
            <a:extLst>
              <a:ext uri="{FF2B5EF4-FFF2-40B4-BE49-F238E27FC236}">
                <a16:creationId xmlns:a16="http://schemas.microsoft.com/office/drawing/2014/main" id="{C572D14A-8335-4D77-900E-96FDCFAD933A}"/>
              </a:ext>
            </a:extLst>
          </p:cNvPr>
          <p:cNvSpPr/>
          <p:nvPr/>
        </p:nvSpPr>
        <p:spPr>
          <a:xfrm>
            <a:off x="659004" y="1836124"/>
            <a:ext cx="10001280" cy="1200329"/>
          </a:xfrm>
          <a:prstGeom prst="rect">
            <a:avLst/>
          </a:prstGeom>
        </p:spPr>
        <p:txBody>
          <a:bodyPr wrap="square">
            <a:spAutoFit/>
          </a:bodyPr>
          <a:lstStyle/>
          <a:p>
            <a:r>
              <a:rPr lang="zh-TW" altLang="zh-TW" sz="2400" u="sng" dirty="0">
                <a:solidFill>
                  <a:srgbClr val="0000FF"/>
                </a:solidFill>
                <a:latin typeface="Times New Roman" panose="02020603050405020304" pitchFamily="18" charset="0"/>
                <a:ea typeface="標楷體" panose="03000509000000000000" pitchFamily="65" charset="-120"/>
                <a:cs typeface="Arial Unicode MS"/>
              </a:rPr>
              <a:t>未公開發表之著作</a:t>
            </a:r>
            <a:r>
              <a:rPr lang="zh-TW" altLang="zh-TW" sz="2400" dirty="0">
                <a:latin typeface="Times New Roman" panose="02020603050405020304" pitchFamily="18" charset="0"/>
                <a:ea typeface="標楷體" panose="03000509000000000000" pitchFamily="65" charset="-120"/>
                <a:cs typeface="Arial Unicode MS"/>
              </a:rPr>
              <a:t>（如研究計畫、計畫成果或進度報告、獎項申請文件、研討會壁報、研討會摘要、網路檔案如bioRxiv等），包含國際期刊論文寫作倫理規範龍頭COPE在內的組織，一般</a:t>
            </a:r>
            <a:r>
              <a:rPr lang="zh-TW" altLang="zh-TW" sz="2400" dirty="0">
                <a:solidFill>
                  <a:srgbClr val="0000FF"/>
                </a:solidFill>
                <a:latin typeface="Times New Roman" panose="02020603050405020304" pitchFamily="18" charset="0"/>
                <a:ea typeface="標楷體" panose="03000509000000000000" pitchFamily="65" charset="-120"/>
                <a:cs typeface="Arial Unicode MS"/>
              </a:rPr>
              <a:t>也未納入自我抄襲的範疇</a:t>
            </a:r>
            <a:r>
              <a:rPr lang="zh-TW" altLang="zh-TW" sz="2400" dirty="0">
                <a:latin typeface="Times New Roman" panose="02020603050405020304" pitchFamily="18" charset="0"/>
                <a:ea typeface="標楷體" panose="03000509000000000000" pitchFamily="65" charset="-120"/>
                <a:cs typeface="Arial Unicode MS"/>
              </a:rPr>
              <a:t>。</a:t>
            </a:r>
            <a:endParaRPr lang="zh-TW" altLang="en-US" sz="2400" dirty="0">
              <a:latin typeface="Times New Roman" panose="02020603050405020304" pitchFamily="18" charset="0"/>
              <a:ea typeface="標楷體" panose="03000509000000000000" pitchFamily="65" charset="-120"/>
            </a:endParaRPr>
          </a:p>
        </p:txBody>
      </p:sp>
      <p:sp>
        <p:nvSpPr>
          <p:cNvPr id="5" name="文字方塊 4">
            <a:extLst>
              <a:ext uri="{FF2B5EF4-FFF2-40B4-BE49-F238E27FC236}">
                <a16:creationId xmlns:a16="http://schemas.microsoft.com/office/drawing/2014/main" id="{E9858CBA-9D96-4D5E-9B23-E6E83BF8C3A9}"/>
              </a:ext>
            </a:extLst>
          </p:cNvPr>
          <p:cNvSpPr txBox="1"/>
          <p:nvPr/>
        </p:nvSpPr>
        <p:spPr>
          <a:xfrm>
            <a:off x="3356198" y="6430490"/>
            <a:ext cx="8846076" cy="338554"/>
          </a:xfrm>
          <a:prstGeom prst="rect">
            <a:avLst/>
          </a:prstGeom>
          <a:noFill/>
        </p:spPr>
        <p:txBody>
          <a:bodyPr wrap="none" rtlCol="0">
            <a:spAutoFit/>
          </a:bodyPr>
          <a:lstStyle/>
          <a:p>
            <a:r>
              <a:rPr lang="zh-TW" altLang="en-US" sz="1600" dirty="0">
                <a:latin typeface="Times New Roman" panose="02020603050405020304" pitchFamily="18" charset="0"/>
                <a:ea typeface="標楷體" panose="03000509000000000000" pitchFamily="65" charset="-120"/>
              </a:rPr>
              <a:t>孫以瀚</a:t>
            </a:r>
            <a:r>
              <a:rPr lang="en-US" altLang="zh-TW" sz="1600" dirty="0">
                <a:latin typeface="Times New Roman" panose="02020603050405020304" pitchFamily="18" charset="0"/>
                <a:ea typeface="標楷體" panose="03000509000000000000" pitchFamily="65" charset="-120"/>
              </a:rPr>
              <a:t>. 論</a:t>
            </a:r>
            <a:r>
              <a:rPr lang="zh-TW" altLang="zh-TW" sz="1600" dirty="0">
                <a:latin typeface="Times New Roman" panose="02020603050405020304" pitchFamily="18" charset="0"/>
                <a:ea typeface="標楷體" panose="03000509000000000000" pitchFamily="65" charset="-120"/>
              </a:rPr>
              <a:t>自我抄襲－重複發表、文字再使用，有無學術倫理上的處罰必要？</a:t>
            </a:r>
            <a:r>
              <a:rPr lang="en-US" altLang="zh-TW" sz="1600" dirty="0">
                <a:latin typeface="Times New Roman" panose="02020603050405020304" pitchFamily="18" charset="0"/>
                <a:ea typeface="標楷體" panose="03000509000000000000" pitchFamily="65" charset="-120"/>
              </a:rPr>
              <a:t>2020.11.15 </a:t>
            </a:r>
            <a:r>
              <a:rPr lang="zh-TW" altLang="en-US" sz="1600" dirty="0">
                <a:latin typeface="Times New Roman" panose="02020603050405020304" pitchFamily="18" charset="0"/>
                <a:ea typeface="標楷體" panose="03000509000000000000" pitchFamily="65" charset="-120"/>
              </a:rPr>
              <a:t>科技報導</a:t>
            </a:r>
          </a:p>
        </p:txBody>
      </p:sp>
    </p:spTree>
    <p:extLst>
      <p:ext uri="{BB962C8B-B14F-4D97-AF65-F5344CB8AC3E}">
        <p14:creationId xmlns:p14="http://schemas.microsoft.com/office/powerpoint/2010/main" val="150882511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E3102FCC-CCD3-4175-A163-4656ED7B2E8F}"/>
              </a:ext>
            </a:extLst>
          </p:cNvPr>
          <p:cNvSpPr>
            <a:spLocks noGrp="1"/>
          </p:cNvSpPr>
          <p:nvPr>
            <p:ph type="body" sz="quarter" idx="10"/>
          </p:nvPr>
        </p:nvSpPr>
        <p:spPr>
          <a:xfrm>
            <a:off x="659003" y="258233"/>
            <a:ext cx="10059153" cy="529569"/>
          </a:xfrm>
        </p:spPr>
        <p:txBody>
          <a:bodyPr>
            <a:noAutofit/>
          </a:bodyPr>
          <a:lstStyle/>
          <a:p>
            <a:r>
              <a:rPr lang="zh-TW" altLang="en-US" sz="3200" dirty="0">
                <a:latin typeface="標楷體" panose="03000509000000000000" pitchFamily="65" charset="-120"/>
                <a:ea typeface="標楷體" panose="03000509000000000000" pitchFamily="65" charset="-120"/>
              </a:rPr>
              <a:t>同一研究成果在研究過程中的系列性文件不算自我抄襲</a:t>
            </a:r>
          </a:p>
        </p:txBody>
      </p:sp>
      <p:sp>
        <p:nvSpPr>
          <p:cNvPr id="4" name="文字方塊 3">
            <a:extLst>
              <a:ext uri="{FF2B5EF4-FFF2-40B4-BE49-F238E27FC236}">
                <a16:creationId xmlns:a16="http://schemas.microsoft.com/office/drawing/2014/main" id="{00987884-4358-4ED0-9200-5B646753B1DE}"/>
              </a:ext>
            </a:extLst>
          </p:cNvPr>
          <p:cNvSpPr txBox="1"/>
          <p:nvPr/>
        </p:nvSpPr>
        <p:spPr>
          <a:xfrm flipH="1">
            <a:off x="659004" y="1423685"/>
            <a:ext cx="10059153" cy="1200329"/>
          </a:xfrm>
          <a:prstGeom prst="rect">
            <a:avLst/>
          </a:prstGeom>
          <a:noFill/>
        </p:spPr>
        <p:txBody>
          <a:bodyPr wrap="square" rtlCol="0">
            <a:spAutoFit/>
          </a:bodyPr>
          <a:lstStyle/>
          <a:p>
            <a:r>
              <a:rPr lang="zh-TW" altLang="en-US" sz="2400" dirty="0">
                <a:latin typeface="標楷體" panose="03000509000000000000" pitchFamily="65" charset="-120"/>
                <a:ea typeface="標楷體" panose="03000509000000000000" pitchFamily="65" charset="-120"/>
              </a:rPr>
              <a:t>同一研究成果在研究過程中的系列性文件</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計畫、</a:t>
            </a:r>
            <a:r>
              <a:rPr lang="en-US" altLang="zh-TW" sz="2400" dirty="0">
                <a:latin typeface="標楷體" panose="03000509000000000000" pitchFamily="65" charset="-120"/>
                <a:ea typeface="標楷體" panose="03000509000000000000" pitchFamily="65" charset="-120"/>
              </a:rPr>
              <a:t>IRB</a:t>
            </a:r>
            <a:r>
              <a:rPr lang="zh-TW" altLang="en-US" sz="2400" dirty="0">
                <a:latin typeface="標楷體" panose="03000509000000000000" pitchFamily="65" charset="-120"/>
                <a:ea typeface="標楷體" panose="03000509000000000000" pitchFamily="65" charset="-120"/>
              </a:rPr>
              <a:t>申請、計畫成果或進度報告、學生進度報告、學位論文、研討會論文、期刊論文、網路檔案</a:t>
            </a:r>
            <a:r>
              <a:rPr lang="en-US" altLang="zh-TW" sz="2400" dirty="0">
                <a:latin typeface="標楷體" panose="03000509000000000000" pitchFamily="65" charset="-120"/>
                <a:ea typeface="標楷體" panose="03000509000000000000" pitchFamily="65" charset="-120"/>
              </a:rPr>
              <a:t>)</a:t>
            </a:r>
            <a:r>
              <a:rPr lang="zh-TW" altLang="en-US" sz="2400" dirty="0">
                <a:solidFill>
                  <a:srgbClr val="0000FF"/>
                </a:solidFill>
                <a:latin typeface="標楷體" panose="03000509000000000000" pitchFamily="65" charset="-120"/>
                <a:ea typeface="標楷體" panose="03000509000000000000" pitchFamily="65" charset="-120"/>
              </a:rPr>
              <a:t>彼此之間不應視為自我抄襲，因不涉及重複獲利</a:t>
            </a:r>
            <a:r>
              <a:rPr lang="zh-TW" altLang="en-US" sz="2400" dirty="0">
                <a:latin typeface="標楷體" panose="03000509000000000000" pitchFamily="65" charset="-120"/>
                <a:ea typeface="標楷體" panose="03000509000000000000" pitchFamily="65" charset="-120"/>
              </a:rPr>
              <a:t>。</a:t>
            </a:r>
            <a:r>
              <a:rPr lang="zh-TW" altLang="en-US" sz="2400" b="1" dirty="0">
                <a:solidFill>
                  <a:srgbClr val="0000FF"/>
                </a:solidFill>
                <a:latin typeface="標楷體" panose="03000509000000000000" pitchFamily="65" charset="-120"/>
                <a:ea typeface="標楷體" panose="03000509000000000000" pitchFamily="65" charset="-120"/>
              </a:rPr>
              <a:t>也無須自我引註</a:t>
            </a:r>
            <a:r>
              <a:rPr lang="zh-TW" altLang="en-US" sz="2400" dirty="0">
                <a:latin typeface="標楷體" panose="03000509000000000000" pitchFamily="65" charset="-120"/>
                <a:ea typeface="標楷體" panose="03000509000000000000" pitchFamily="65" charset="-120"/>
              </a:rPr>
              <a:t>。</a:t>
            </a:r>
          </a:p>
        </p:txBody>
      </p:sp>
      <p:sp>
        <p:nvSpPr>
          <p:cNvPr id="5" name="文字方塊 4">
            <a:extLst>
              <a:ext uri="{FF2B5EF4-FFF2-40B4-BE49-F238E27FC236}">
                <a16:creationId xmlns:a16="http://schemas.microsoft.com/office/drawing/2014/main" id="{80A191B3-FC4F-4243-8F2B-784C056C91E3}"/>
              </a:ext>
            </a:extLst>
          </p:cNvPr>
          <p:cNvSpPr txBox="1"/>
          <p:nvPr/>
        </p:nvSpPr>
        <p:spPr>
          <a:xfrm flipH="1">
            <a:off x="1237737" y="2888007"/>
            <a:ext cx="8774363" cy="2169825"/>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著作目錄上只能列出一項</a:t>
            </a:r>
            <a:endParaRPr lang="en-US" altLang="zh-TW" sz="2400" dirty="0">
              <a:latin typeface="標楷體" panose="03000509000000000000" pitchFamily="65" charset="-120"/>
              <a:ea typeface="標楷體" panose="03000509000000000000" pitchFamily="65" charset="-120"/>
            </a:endParaRPr>
          </a:p>
          <a:p>
            <a:pPr marL="342900" indent="-34290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其他 </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例如論文集</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如果列入著作目錄，就該明確註明其性質</a:t>
            </a:r>
            <a:endParaRPr lang="en-US" altLang="zh-TW" sz="2400" dirty="0">
              <a:latin typeface="標楷體" panose="03000509000000000000" pitchFamily="65" charset="-120"/>
              <a:ea typeface="標楷體" panose="03000509000000000000" pitchFamily="65" charset="-120"/>
            </a:endParaRPr>
          </a:p>
          <a:p>
            <a:pPr marL="342900" indent="-34290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學位論文在未發表於期刊前，可列為著作。但如果已</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部分或全部</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發表於期刊，就該註明或不列入。</a:t>
            </a:r>
            <a:endParaRPr lang="en-US" altLang="zh-TW" sz="2400" dirty="0">
              <a:latin typeface="標楷體" panose="03000509000000000000" pitchFamily="65" charset="-120"/>
              <a:ea typeface="標楷體" panose="03000509000000000000" pitchFamily="65" charset="-120"/>
            </a:endParaRPr>
          </a:p>
          <a:p>
            <a:pPr marL="342900" indent="-342900">
              <a:spcBef>
                <a:spcPts val="600"/>
              </a:spcBef>
              <a:buFont typeface="Arial" panose="020B0604020202020204" pitchFamily="34" charset="0"/>
              <a:buChar char="•"/>
            </a:pPr>
            <a:r>
              <a:rPr lang="zh-TW" altLang="en-US" sz="2400" dirty="0">
                <a:latin typeface="Calibri" panose="020F0502020204030204" pitchFamily="34" charset="0"/>
                <a:ea typeface="標楷體" panose="03000509000000000000" pitchFamily="65" charset="-120"/>
              </a:rPr>
              <a:t>一般期刊不把學位論文、研究計畫、成果報告當成已公開發表。</a:t>
            </a:r>
            <a:endParaRPr lang="en-US" altLang="zh-TW" sz="2400" dirty="0">
              <a:latin typeface="Calibri" panose="020F0502020204030204" pitchFamily="34" charset="0"/>
              <a:ea typeface="標楷體" panose="03000509000000000000" pitchFamily="65" charset="-120"/>
            </a:endParaRPr>
          </a:p>
        </p:txBody>
      </p:sp>
    </p:spTree>
    <p:extLst>
      <p:ext uri="{BB962C8B-B14F-4D97-AF65-F5344CB8AC3E}">
        <p14:creationId xmlns:p14="http://schemas.microsoft.com/office/powerpoint/2010/main" val="276512152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690017EC-D3A0-4102-A98B-7AAFAB4C751D}"/>
              </a:ext>
            </a:extLst>
          </p:cNvPr>
          <p:cNvSpPr>
            <a:spLocks noGrp="1"/>
          </p:cNvSpPr>
          <p:nvPr>
            <p:ph type="body" sz="quarter" idx="10"/>
          </p:nvPr>
        </p:nvSpPr>
        <p:spPr>
          <a:xfrm>
            <a:off x="659004" y="258233"/>
            <a:ext cx="6351396" cy="529569"/>
          </a:xfrm>
        </p:spPr>
        <p:txBody>
          <a:bodyPr>
            <a:normAutofit fontScale="92500" lnSpcReduction="10000"/>
          </a:bodyPr>
          <a:lstStyle/>
          <a:p>
            <a:r>
              <a:rPr lang="zh-TW" altLang="en-US" sz="3200" dirty="0">
                <a:latin typeface="標楷體" panose="03000509000000000000" pitchFamily="65" charset="-120"/>
                <a:ea typeface="標楷體" panose="03000509000000000000" pitchFamily="65" charset="-120"/>
                <a:cs typeface="Times New Roman" panose="02020603050405020304" pitchFamily="18" charset="0"/>
              </a:rPr>
              <a:t>不同期刊、領域的態度不一</a:t>
            </a:r>
          </a:p>
        </p:txBody>
      </p:sp>
      <p:sp>
        <p:nvSpPr>
          <p:cNvPr id="3" name="矩形 2">
            <a:extLst>
              <a:ext uri="{FF2B5EF4-FFF2-40B4-BE49-F238E27FC236}">
                <a16:creationId xmlns:a16="http://schemas.microsoft.com/office/drawing/2014/main" id="{127BFEB8-0904-4778-8EBD-69240292C10C}"/>
              </a:ext>
            </a:extLst>
          </p:cNvPr>
          <p:cNvSpPr/>
          <p:nvPr/>
        </p:nvSpPr>
        <p:spPr>
          <a:xfrm>
            <a:off x="659004" y="1228089"/>
            <a:ext cx="9769786" cy="2015936"/>
          </a:xfrm>
          <a:prstGeom prst="rect">
            <a:avLst/>
          </a:prstGeom>
        </p:spPr>
        <p:txBody>
          <a:bodyPr wrap="square">
            <a:spAutoFit/>
          </a:bodyPr>
          <a:lstStyle/>
          <a:p>
            <a:r>
              <a:rPr lang="en-US" altLang="zh-TW" sz="2400" b="1" i="1" dirty="0">
                <a:latin typeface="Calibri" panose="020F0502020204030204" pitchFamily="34" charset="0"/>
                <a:cs typeface="Calibri" panose="020F0502020204030204" pitchFamily="34" charset="0"/>
              </a:rPr>
              <a:t>Anesthesia &amp; Analgesia </a:t>
            </a:r>
            <a:r>
              <a:rPr lang="en-US" altLang="zh-TW" sz="2400" b="1" dirty="0">
                <a:latin typeface="Calibri" panose="020F0502020204030204" pitchFamily="34" charset="0"/>
                <a:cs typeface="Calibri" panose="020F0502020204030204" pitchFamily="34" charset="0"/>
              </a:rPr>
              <a:t>Instructions for Authors: </a:t>
            </a:r>
          </a:p>
          <a:p>
            <a:pPr>
              <a:spcBef>
                <a:spcPts val="600"/>
              </a:spcBef>
            </a:pPr>
            <a:r>
              <a:rPr lang="en-US" altLang="zh-TW" sz="2400" dirty="0">
                <a:latin typeface="Calibri" panose="020F0502020204030204" pitchFamily="34" charset="0"/>
                <a:cs typeface="Calibri" panose="020F0502020204030204" pitchFamily="34" charset="0"/>
              </a:rPr>
              <a:t>“Provided the authors are not engaged in duplicate publication, the Journal </a:t>
            </a:r>
            <a:r>
              <a:rPr lang="en-US" altLang="zh-TW" sz="2400" dirty="0">
                <a:solidFill>
                  <a:srgbClr val="0000FF"/>
                </a:solidFill>
                <a:latin typeface="Calibri" panose="020F0502020204030204" pitchFamily="34" charset="0"/>
                <a:cs typeface="Calibri" panose="020F0502020204030204" pitchFamily="34" charset="0"/>
              </a:rPr>
              <a:t>does </a:t>
            </a:r>
            <a:r>
              <a:rPr lang="en-US" altLang="zh-TW" sz="2400" b="1" dirty="0">
                <a:solidFill>
                  <a:srgbClr val="FF0000"/>
                </a:solidFill>
                <a:latin typeface="Calibri" panose="020F0502020204030204" pitchFamily="34" charset="0"/>
                <a:cs typeface="Calibri" panose="020F0502020204030204" pitchFamily="34" charset="0"/>
              </a:rPr>
              <a:t>not</a:t>
            </a:r>
            <a:r>
              <a:rPr lang="en-US" altLang="zh-TW" sz="2400" dirty="0">
                <a:solidFill>
                  <a:srgbClr val="0000FF"/>
                </a:solidFill>
                <a:latin typeface="Calibri" panose="020F0502020204030204" pitchFamily="34" charset="0"/>
                <a:cs typeface="Calibri" panose="020F0502020204030204" pitchFamily="34" charset="0"/>
              </a:rPr>
              <a:t> view “self-plagiarism” as misconduct</a:t>
            </a:r>
            <a:r>
              <a:rPr lang="en-US" altLang="zh-TW" sz="2400" dirty="0">
                <a:latin typeface="Calibri" panose="020F0502020204030204" pitchFamily="34" charset="0"/>
                <a:cs typeface="Calibri" panose="020F0502020204030204" pitchFamily="34" charset="0"/>
              </a:rPr>
              <a:t>. Authors are permitted to reuse their own words, and are encouraged to do so when describing identical research methods in multiple papers.”</a:t>
            </a:r>
            <a:endParaRPr lang="zh-TW" altLang="en-US" sz="2400" dirty="0">
              <a:latin typeface="Calibri" panose="020F0502020204030204" pitchFamily="34" charset="0"/>
              <a:cs typeface="Calibri" panose="020F0502020204030204" pitchFamily="34" charset="0"/>
            </a:endParaRPr>
          </a:p>
        </p:txBody>
      </p:sp>
      <p:sp>
        <p:nvSpPr>
          <p:cNvPr id="4" name="文字方塊 3">
            <a:extLst>
              <a:ext uri="{FF2B5EF4-FFF2-40B4-BE49-F238E27FC236}">
                <a16:creationId xmlns:a16="http://schemas.microsoft.com/office/drawing/2014/main" id="{4AB8FE08-A9F6-4416-91BF-13D312CB7EE7}"/>
              </a:ext>
            </a:extLst>
          </p:cNvPr>
          <p:cNvSpPr txBox="1"/>
          <p:nvPr/>
        </p:nvSpPr>
        <p:spPr>
          <a:xfrm>
            <a:off x="659004" y="3429000"/>
            <a:ext cx="7590989" cy="461665"/>
          </a:xfrm>
          <a:prstGeom prst="rect">
            <a:avLst/>
          </a:prstGeom>
          <a:noFill/>
        </p:spPr>
        <p:txBody>
          <a:bodyPr wrap="none" rtlCol="0">
            <a:spAutoFit/>
          </a:bodyPr>
          <a:lstStyle/>
          <a:p>
            <a:r>
              <a:rPr lang="en-US" altLang="zh-TW" sz="2400" dirty="0">
                <a:latin typeface="Calibri" panose="020F0502020204030204" pitchFamily="34" charset="0"/>
                <a:cs typeface="Calibri" panose="020F0502020204030204" pitchFamily="34" charset="0"/>
              </a:rPr>
              <a:t>Many journals do not allow self plagiarism or text recycling.</a:t>
            </a:r>
            <a:endParaRPr lang="zh-TW" altLang="en-US" sz="2400" dirty="0">
              <a:latin typeface="Calibri" panose="020F0502020204030204" pitchFamily="34" charset="0"/>
              <a:cs typeface="Calibri" panose="020F0502020204030204" pitchFamily="34" charset="0"/>
            </a:endParaRPr>
          </a:p>
        </p:txBody>
      </p:sp>
      <p:sp>
        <p:nvSpPr>
          <p:cNvPr id="5" name="矩形 4">
            <a:extLst>
              <a:ext uri="{FF2B5EF4-FFF2-40B4-BE49-F238E27FC236}">
                <a16:creationId xmlns:a16="http://schemas.microsoft.com/office/drawing/2014/main" id="{8AE05056-8423-476B-B66C-88F2F246FAC1}"/>
              </a:ext>
            </a:extLst>
          </p:cNvPr>
          <p:cNvSpPr/>
          <p:nvPr/>
        </p:nvSpPr>
        <p:spPr>
          <a:xfrm>
            <a:off x="659005" y="4120097"/>
            <a:ext cx="9303142" cy="830997"/>
          </a:xfrm>
          <a:prstGeom prst="rect">
            <a:avLst/>
          </a:prstGeom>
        </p:spPr>
        <p:txBody>
          <a:bodyPr wrap="square">
            <a:spAutoFit/>
          </a:bodyPr>
          <a:lstStyle/>
          <a:p>
            <a:r>
              <a:rPr lang="en-US" altLang="zh-TW" sz="2400" dirty="0">
                <a:latin typeface="Calibri" panose="020F0502020204030204" pitchFamily="34" charset="0"/>
                <a:cs typeface="Calibri" panose="020F0502020204030204" pitchFamily="34" charset="0"/>
              </a:rPr>
              <a:t>In </a:t>
            </a:r>
            <a:r>
              <a:rPr lang="en-US" altLang="zh-TW" sz="2400" dirty="0">
                <a:solidFill>
                  <a:srgbClr val="0000FF"/>
                </a:solidFill>
                <a:latin typeface="Calibri" panose="020F0502020204030204" pitchFamily="34" charset="0"/>
                <a:cs typeface="Calibri" panose="020F0502020204030204" pitchFamily="34" charset="0"/>
              </a:rPr>
              <a:t>humanities and literature</a:t>
            </a:r>
            <a:r>
              <a:rPr lang="en-US" altLang="zh-TW" sz="2400" dirty="0">
                <a:latin typeface="Calibri" panose="020F0502020204030204" pitchFamily="34" charset="0"/>
                <a:cs typeface="Calibri" panose="020F0502020204030204" pitchFamily="34" charset="0"/>
              </a:rPr>
              <a:t>: “novelty and the essence of the work are in the eloquence and the wording,”</a:t>
            </a:r>
            <a:endParaRPr lang="zh-TW" altLang="en-US" sz="2400" dirty="0">
              <a:latin typeface="Calibri" panose="020F0502020204030204" pitchFamily="34" charset="0"/>
              <a:cs typeface="Calibri" panose="020F0502020204030204" pitchFamily="34" charset="0"/>
            </a:endParaRPr>
          </a:p>
        </p:txBody>
      </p:sp>
      <p:sp>
        <p:nvSpPr>
          <p:cNvPr id="6" name="矩形 5">
            <a:extLst>
              <a:ext uri="{FF2B5EF4-FFF2-40B4-BE49-F238E27FC236}">
                <a16:creationId xmlns:a16="http://schemas.microsoft.com/office/drawing/2014/main" id="{52289E66-E260-488E-8C91-43C61B63A514}"/>
              </a:ext>
            </a:extLst>
          </p:cNvPr>
          <p:cNvSpPr/>
          <p:nvPr/>
        </p:nvSpPr>
        <p:spPr>
          <a:xfrm>
            <a:off x="659004" y="4951094"/>
            <a:ext cx="9399397" cy="707886"/>
          </a:xfrm>
          <a:prstGeom prst="rect">
            <a:avLst/>
          </a:prstGeom>
        </p:spPr>
        <p:txBody>
          <a:bodyPr wrap="square">
            <a:spAutoFit/>
          </a:bodyPr>
          <a:lstStyle/>
          <a:p>
            <a:r>
              <a:rPr lang="en-US" altLang="zh-TW" sz="2000" dirty="0" err="1">
                <a:latin typeface="Calibri" panose="020F0502020204030204" pitchFamily="34" charset="0"/>
                <a:cs typeface="Calibri" panose="020F0502020204030204" pitchFamily="34" charset="0"/>
              </a:rPr>
              <a:t>Habibzadeh</a:t>
            </a:r>
            <a:r>
              <a:rPr lang="en-US" altLang="zh-TW" sz="2000" dirty="0">
                <a:latin typeface="Calibri" panose="020F0502020204030204" pitchFamily="34" charset="0"/>
                <a:cs typeface="Calibri" panose="020F0502020204030204" pitchFamily="34" charset="0"/>
              </a:rPr>
              <a:t> and </a:t>
            </a:r>
            <a:r>
              <a:rPr lang="en-US" altLang="zh-TW" sz="2000" dirty="0" err="1">
                <a:latin typeface="Calibri" panose="020F0502020204030204" pitchFamily="34" charset="0"/>
                <a:cs typeface="Calibri" panose="020F0502020204030204" pitchFamily="34" charset="0"/>
              </a:rPr>
              <a:t>Marcovitch</a:t>
            </a:r>
            <a:r>
              <a:rPr lang="en-US" altLang="zh-TW" sz="2000" dirty="0">
                <a:latin typeface="Calibri" panose="020F0502020204030204" pitchFamily="34" charset="0"/>
                <a:cs typeface="Calibri" panose="020F0502020204030204" pitchFamily="34" charset="0"/>
              </a:rPr>
              <a:t> (2011) Plagiarism: the emperor’s new clothes. </a:t>
            </a:r>
            <a:r>
              <a:rPr lang="en-US" altLang="zh-TW" sz="2000" i="1" dirty="0">
                <a:latin typeface="Calibri" panose="020F0502020204030204" pitchFamily="34" charset="0"/>
                <a:cs typeface="Calibri" panose="020F0502020204030204" pitchFamily="34" charset="0"/>
              </a:rPr>
              <a:t>European Sci Editing </a:t>
            </a:r>
            <a:r>
              <a:rPr lang="en-US" altLang="zh-TW" sz="2000" dirty="0">
                <a:latin typeface="Calibri" panose="020F0502020204030204" pitchFamily="34" charset="0"/>
                <a:cs typeface="Calibri" panose="020F0502020204030204" pitchFamily="34" charset="0"/>
              </a:rPr>
              <a:t>37:67-70.</a:t>
            </a:r>
            <a:endParaRPr lang="zh-TW" altLang="en-US" sz="2000" dirty="0">
              <a:latin typeface="Calibri" panose="020F0502020204030204" pitchFamily="34" charset="0"/>
              <a:cs typeface="Calibri" panose="020F0502020204030204" pitchFamily="34" charset="0"/>
            </a:endParaRPr>
          </a:p>
        </p:txBody>
      </p:sp>
      <p:sp>
        <p:nvSpPr>
          <p:cNvPr id="7" name="文字方塊 6">
            <a:extLst>
              <a:ext uri="{FF2B5EF4-FFF2-40B4-BE49-F238E27FC236}">
                <a16:creationId xmlns:a16="http://schemas.microsoft.com/office/drawing/2014/main" id="{D27D1C06-32F4-4A4B-90E8-8E9320B955FA}"/>
              </a:ext>
            </a:extLst>
          </p:cNvPr>
          <p:cNvSpPr txBox="1"/>
          <p:nvPr/>
        </p:nvSpPr>
        <p:spPr>
          <a:xfrm flipH="1">
            <a:off x="659004" y="6028312"/>
            <a:ext cx="8159818" cy="461665"/>
          </a:xfrm>
          <a:prstGeom prst="rect">
            <a:avLst/>
          </a:prstGeom>
          <a:noFill/>
        </p:spPr>
        <p:txBody>
          <a:bodyPr wrap="square" rtlCol="0">
            <a:spAutoFit/>
          </a:bodyPr>
          <a:lstStyle/>
          <a:p>
            <a:r>
              <a:rPr lang="en-US" altLang="zh-TW" sz="2400" b="1" dirty="0">
                <a:solidFill>
                  <a:srgbClr val="0000FF"/>
                </a:solidFill>
                <a:latin typeface="Times New Roman" panose="02020603050405020304" pitchFamily="18" charset="0"/>
                <a:cs typeface="Times New Roman" panose="02020603050405020304" pitchFamily="18" charset="0"/>
              </a:rPr>
              <a:t>Follow</a:t>
            </a:r>
            <a:r>
              <a:rPr lang="zh-TW" altLang="en-US" sz="2400" b="1" dirty="0">
                <a:solidFill>
                  <a:srgbClr val="0000FF"/>
                </a:solidFill>
                <a:latin typeface="Times New Roman" panose="02020603050405020304" pitchFamily="18" charset="0"/>
                <a:cs typeface="Times New Roman" panose="02020603050405020304" pitchFamily="18" charset="0"/>
              </a:rPr>
              <a:t> </a:t>
            </a:r>
            <a:r>
              <a:rPr lang="en-US" altLang="zh-TW" sz="2400" b="1" dirty="0">
                <a:solidFill>
                  <a:srgbClr val="0000FF"/>
                </a:solidFill>
                <a:latin typeface="Times New Roman" panose="02020603050405020304" pitchFamily="18" charset="0"/>
                <a:cs typeface="Times New Roman" panose="02020603050405020304" pitchFamily="18" charset="0"/>
              </a:rPr>
              <a:t>the</a:t>
            </a:r>
            <a:r>
              <a:rPr lang="zh-TW" altLang="en-US" sz="2400" b="1" dirty="0">
                <a:solidFill>
                  <a:srgbClr val="0000FF"/>
                </a:solidFill>
                <a:latin typeface="Times New Roman" panose="02020603050405020304" pitchFamily="18" charset="0"/>
                <a:cs typeface="Times New Roman" panose="02020603050405020304" pitchFamily="18" charset="0"/>
              </a:rPr>
              <a:t> </a:t>
            </a:r>
            <a:r>
              <a:rPr lang="en-US" altLang="zh-TW" sz="2400" b="1" dirty="0">
                <a:solidFill>
                  <a:srgbClr val="0000FF"/>
                </a:solidFill>
                <a:latin typeface="Times New Roman" panose="02020603050405020304" pitchFamily="18" charset="0"/>
                <a:cs typeface="Times New Roman" panose="02020603050405020304" pitchFamily="18" charset="0"/>
              </a:rPr>
              <a:t>current</a:t>
            </a:r>
            <a:r>
              <a:rPr lang="zh-TW" altLang="en-US" sz="2400" b="1" dirty="0">
                <a:solidFill>
                  <a:srgbClr val="0000FF"/>
                </a:solidFill>
                <a:latin typeface="Times New Roman" panose="02020603050405020304" pitchFamily="18" charset="0"/>
                <a:cs typeface="Times New Roman" panose="02020603050405020304" pitchFamily="18" charset="0"/>
              </a:rPr>
              <a:t> </a:t>
            </a:r>
            <a:r>
              <a:rPr lang="en-US" altLang="zh-TW" sz="2400" b="1" dirty="0">
                <a:solidFill>
                  <a:srgbClr val="0000FF"/>
                </a:solidFill>
                <a:latin typeface="Times New Roman" panose="02020603050405020304" pitchFamily="18" charset="0"/>
                <a:cs typeface="Times New Roman" panose="02020603050405020304" pitchFamily="18" charset="0"/>
              </a:rPr>
              <a:t>rules</a:t>
            </a:r>
            <a:r>
              <a:rPr lang="zh-TW" altLang="en-US" sz="2400" b="1" dirty="0">
                <a:solidFill>
                  <a:srgbClr val="0000FF"/>
                </a:solidFill>
                <a:latin typeface="Times New Roman" panose="02020603050405020304" pitchFamily="18" charset="0"/>
                <a:cs typeface="Times New Roman" panose="02020603050405020304" pitchFamily="18" charset="0"/>
              </a:rPr>
              <a:t> </a:t>
            </a:r>
            <a:r>
              <a:rPr lang="en-US" altLang="zh-TW" sz="2400" b="1" dirty="0">
                <a:solidFill>
                  <a:srgbClr val="0000FF"/>
                </a:solidFill>
                <a:latin typeface="Times New Roman" panose="02020603050405020304" pitchFamily="18" charset="0"/>
                <a:cs typeface="Times New Roman" panose="02020603050405020304" pitchFamily="18" charset="0"/>
              </a:rPr>
              <a:t>of journal and funding agency.</a:t>
            </a:r>
            <a:r>
              <a:rPr lang="zh-TW" altLang="en-US" sz="2400" b="1" dirty="0">
                <a:solidFill>
                  <a:srgbClr val="0000FF"/>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6007890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587ADD1D-F555-4DDF-9E0E-E0E48D65B949}"/>
              </a:ext>
            </a:extLst>
          </p:cNvPr>
          <p:cNvSpPr>
            <a:spLocks noGrp="1"/>
          </p:cNvSpPr>
          <p:nvPr>
            <p:ph type="body" sz="quarter" idx="10"/>
          </p:nvPr>
        </p:nvSpPr>
        <p:spPr>
          <a:xfrm>
            <a:off x="659003" y="258233"/>
            <a:ext cx="5822819" cy="529569"/>
          </a:xfrm>
        </p:spPr>
        <p:txBody>
          <a:bodyPr>
            <a:noAutofit/>
          </a:bodyPr>
          <a:lstStyle/>
          <a:p>
            <a:r>
              <a:rPr lang="en-US" altLang="zh-TW" sz="3200" dirty="0">
                <a:latin typeface="Times New Roman" panose="02020603050405020304" pitchFamily="18" charset="0"/>
                <a:cs typeface="Times New Roman" panose="02020603050405020304" pitchFamily="18" charset="0"/>
              </a:rPr>
              <a:t>Don’t be controlled by our tools</a:t>
            </a:r>
            <a:endParaRPr lang="zh-TW" altLang="en-US" sz="3200" dirty="0">
              <a:latin typeface="Times New Roman" panose="02020603050405020304" pitchFamily="18" charset="0"/>
              <a:cs typeface="Times New Roman" panose="02020603050405020304" pitchFamily="18" charset="0"/>
            </a:endParaRPr>
          </a:p>
        </p:txBody>
      </p:sp>
      <p:sp>
        <p:nvSpPr>
          <p:cNvPr id="4" name="文字方塊 3">
            <a:extLst>
              <a:ext uri="{FF2B5EF4-FFF2-40B4-BE49-F238E27FC236}">
                <a16:creationId xmlns:a16="http://schemas.microsoft.com/office/drawing/2014/main" id="{0B1E13CB-5C7A-4CC1-A736-8CA4A46513EC}"/>
              </a:ext>
            </a:extLst>
          </p:cNvPr>
          <p:cNvSpPr txBox="1"/>
          <p:nvPr/>
        </p:nvSpPr>
        <p:spPr>
          <a:xfrm flipH="1">
            <a:off x="659004" y="1608881"/>
            <a:ext cx="4260237" cy="461665"/>
          </a:xfrm>
          <a:prstGeom prst="rect">
            <a:avLst/>
          </a:prstGeom>
          <a:noFill/>
        </p:spPr>
        <p:txBody>
          <a:bodyPr wrap="square" rtlCol="0">
            <a:spAutoFit/>
          </a:bodyPr>
          <a:lstStyle/>
          <a:p>
            <a:r>
              <a:rPr lang="en-US" altLang="zh-TW" sz="2400" dirty="0">
                <a:latin typeface="Calibri" panose="020F0502020204030204" pitchFamily="34" charset="0"/>
                <a:cs typeface="Calibri" panose="020F0502020204030204" pitchFamily="34" charset="0"/>
              </a:rPr>
              <a:t>Tools change our behavior</a:t>
            </a:r>
            <a:endParaRPr lang="zh-TW" altLang="en-US" sz="2400" dirty="0">
              <a:latin typeface="Calibri" panose="020F0502020204030204" pitchFamily="34" charset="0"/>
              <a:cs typeface="Calibri" panose="020F0502020204030204" pitchFamily="34" charset="0"/>
            </a:endParaRPr>
          </a:p>
        </p:txBody>
      </p:sp>
      <p:sp>
        <p:nvSpPr>
          <p:cNvPr id="5" name="文字方塊 4">
            <a:extLst>
              <a:ext uri="{FF2B5EF4-FFF2-40B4-BE49-F238E27FC236}">
                <a16:creationId xmlns:a16="http://schemas.microsoft.com/office/drawing/2014/main" id="{55D122C4-6A4A-4E41-8E67-D2A2EBBC065D}"/>
              </a:ext>
            </a:extLst>
          </p:cNvPr>
          <p:cNvSpPr txBox="1"/>
          <p:nvPr/>
        </p:nvSpPr>
        <p:spPr>
          <a:xfrm>
            <a:off x="659002" y="3624838"/>
            <a:ext cx="9225777" cy="461665"/>
          </a:xfrm>
          <a:prstGeom prst="rect">
            <a:avLst/>
          </a:prstGeom>
          <a:noFill/>
        </p:spPr>
        <p:txBody>
          <a:bodyPr wrap="square" rtlCol="0">
            <a:spAutoFit/>
          </a:bodyPr>
          <a:lstStyle/>
          <a:p>
            <a:pPr>
              <a:spcBef>
                <a:spcPts val="600"/>
              </a:spcBef>
            </a:pPr>
            <a:r>
              <a:rPr lang="zh-TW" altLang="en-US" sz="2400" b="1" dirty="0">
                <a:latin typeface="標楷體" panose="03000509000000000000" pitchFamily="65" charset="-120"/>
                <a:ea typeface="標楷體" panose="03000509000000000000" pitchFamily="65" charset="-120"/>
              </a:rPr>
              <a:t>路燈下找鑰匙的醉漢</a:t>
            </a:r>
            <a:r>
              <a:rPr lang="en-US" altLang="zh-TW" sz="2400" b="1" dirty="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 鑰匙沒掉在這，但這裡比較亮</a:t>
            </a:r>
            <a:endParaRPr lang="zh-TW" altLang="en-US" sz="2400" dirty="0">
              <a:latin typeface="標楷體" panose="03000509000000000000" pitchFamily="65" charset="-120"/>
              <a:ea typeface="標楷體" panose="03000509000000000000" pitchFamily="65" charset="-120"/>
            </a:endParaRPr>
          </a:p>
        </p:txBody>
      </p:sp>
      <p:sp>
        <p:nvSpPr>
          <p:cNvPr id="6" name="文字方塊 5">
            <a:extLst>
              <a:ext uri="{FF2B5EF4-FFF2-40B4-BE49-F238E27FC236}">
                <a16:creationId xmlns:a16="http://schemas.microsoft.com/office/drawing/2014/main" id="{3281E000-2882-4B04-B211-24AD8B8B546F}"/>
              </a:ext>
            </a:extLst>
          </p:cNvPr>
          <p:cNvSpPr txBox="1"/>
          <p:nvPr/>
        </p:nvSpPr>
        <p:spPr>
          <a:xfrm flipH="1">
            <a:off x="659002" y="2306522"/>
            <a:ext cx="9549868" cy="984885"/>
          </a:xfrm>
          <a:prstGeom prst="rect">
            <a:avLst/>
          </a:prstGeom>
          <a:noFill/>
        </p:spPr>
        <p:txBody>
          <a:bodyPr wrap="square" rtlCol="0">
            <a:spAutoFit/>
          </a:bodyPr>
          <a:lstStyle/>
          <a:p>
            <a:pPr>
              <a:spcBef>
                <a:spcPts val="1200"/>
              </a:spcBef>
            </a:pPr>
            <a:r>
              <a:rPr lang="en-US" altLang="zh-TW" sz="2400" dirty="0">
                <a:latin typeface="Calibri" panose="020F0502020204030204" pitchFamily="34" charset="0"/>
                <a:cs typeface="Calibri" panose="020F0502020204030204" pitchFamily="34" charset="0"/>
              </a:rPr>
              <a:t>Homology-detecting software (e.g. </a:t>
            </a:r>
            <a:r>
              <a:rPr lang="en-US" altLang="zh-TW" sz="2400" dirty="0" err="1">
                <a:latin typeface="Calibri" panose="020F0502020204030204" pitchFamily="34" charset="0"/>
                <a:cs typeface="Calibri" panose="020F0502020204030204" pitchFamily="34" charset="0"/>
              </a:rPr>
              <a:t>iThenticate</a:t>
            </a:r>
            <a:r>
              <a:rPr lang="en-US" altLang="zh-TW" sz="2400" dirty="0">
                <a:latin typeface="Calibri" panose="020F0502020204030204" pitchFamily="34" charset="0"/>
                <a:cs typeface="Calibri" panose="020F0502020204030204" pitchFamily="34" charset="0"/>
              </a:rPr>
              <a:t>) =&gt; catch plagiarism!</a:t>
            </a:r>
          </a:p>
          <a:p>
            <a:pPr>
              <a:spcBef>
                <a:spcPts val="1200"/>
              </a:spcBef>
            </a:pPr>
            <a:r>
              <a:rPr lang="en-US" altLang="zh-TW" sz="2400" dirty="0">
                <a:latin typeface="Calibri" panose="020F0502020204030204" pitchFamily="34" charset="0"/>
                <a:cs typeface="Calibri" panose="020F0502020204030204" pitchFamily="34" charset="0"/>
              </a:rPr>
              <a:t>=&gt;</a:t>
            </a:r>
            <a:r>
              <a:rPr lang="zh-TW" altLang="en-US" sz="2400" dirty="0">
                <a:latin typeface="Calibri" panose="020F0502020204030204" pitchFamily="34" charset="0"/>
                <a:cs typeface="Calibri" panose="020F0502020204030204" pitchFamily="34" charset="0"/>
              </a:rPr>
              <a:t> </a:t>
            </a:r>
            <a:r>
              <a:rPr lang="en-US" altLang="zh-TW" sz="2400" dirty="0">
                <a:latin typeface="Calibri" panose="020F0502020204030204" pitchFamily="34" charset="0"/>
                <a:cs typeface="Calibri" panose="020F0502020204030204" pitchFamily="34" charset="0"/>
              </a:rPr>
              <a:t>self-plagiarism</a:t>
            </a:r>
            <a:r>
              <a:rPr lang="zh-TW" altLang="en-US" sz="2400" dirty="0">
                <a:latin typeface="Calibri" panose="020F0502020204030204" pitchFamily="34" charset="0"/>
                <a:cs typeface="Calibri" panose="020F0502020204030204" pitchFamily="34" charset="0"/>
              </a:rPr>
              <a:t> </a:t>
            </a:r>
            <a:r>
              <a:rPr lang="en-US" altLang="zh-TW" sz="2400" dirty="0">
                <a:latin typeface="Calibri" panose="020F0502020204030204" pitchFamily="34" charset="0"/>
                <a:cs typeface="Calibri" panose="020F0502020204030204" pitchFamily="34" charset="0"/>
              </a:rPr>
              <a:t>(not because we care, but because we can detect it.)</a:t>
            </a:r>
            <a:endParaRPr lang="zh-TW" alt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390116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419859F1-7BE3-41BE-82F4-8CAB5EBD260C}"/>
              </a:ext>
            </a:extLst>
          </p:cNvPr>
          <p:cNvSpPr>
            <a:spLocks noGrp="1"/>
          </p:cNvSpPr>
          <p:nvPr>
            <p:ph type="body" sz="quarter" idx="10"/>
          </p:nvPr>
        </p:nvSpPr>
        <p:spPr>
          <a:xfrm>
            <a:off x="659004" y="258233"/>
            <a:ext cx="7871538" cy="529569"/>
          </a:xfrm>
        </p:spPr>
        <p:txBody>
          <a:bodyPr>
            <a:noAutofit/>
          </a:bodyPr>
          <a:lstStyle/>
          <a:p>
            <a:r>
              <a:rPr lang="en-US" altLang="zh-TW" sz="3200" dirty="0">
                <a:latin typeface="Times New Roman" panose="02020603050405020304" pitchFamily="18" charset="0"/>
                <a:cs typeface="Times New Roman" panose="02020603050405020304" pitchFamily="18" charset="0"/>
              </a:rPr>
              <a:t>Beware of conflict of interests in opinions</a:t>
            </a:r>
            <a:endParaRPr lang="zh-TW" altLang="en-US" sz="3200" dirty="0">
              <a:latin typeface="Times New Roman" panose="02020603050405020304" pitchFamily="18" charset="0"/>
              <a:cs typeface="Times New Roman" panose="02020603050405020304" pitchFamily="18" charset="0"/>
            </a:endParaRPr>
          </a:p>
        </p:txBody>
      </p:sp>
      <p:sp>
        <p:nvSpPr>
          <p:cNvPr id="3" name="矩形 2">
            <a:extLst>
              <a:ext uri="{FF2B5EF4-FFF2-40B4-BE49-F238E27FC236}">
                <a16:creationId xmlns:a16="http://schemas.microsoft.com/office/drawing/2014/main" id="{8D92DB10-63DE-4CD4-AF96-53A95630279C}"/>
              </a:ext>
            </a:extLst>
          </p:cNvPr>
          <p:cNvSpPr/>
          <p:nvPr/>
        </p:nvSpPr>
        <p:spPr>
          <a:xfrm>
            <a:off x="7453343" y="1049782"/>
            <a:ext cx="4642201" cy="1569660"/>
          </a:xfrm>
          <a:prstGeom prst="rect">
            <a:avLst/>
          </a:prstGeom>
        </p:spPr>
        <p:txBody>
          <a:bodyPr wrap="square">
            <a:spAutoFit/>
          </a:bodyPr>
          <a:lstStyle/>
          <a:p>
            <a:r>
              <a:rPr lang="en-US" altLang="zh-TW" sz="2400" b="1" dirty="0">
                <a:solidFill>
                  <a:srgbClr val="2D3237"/>
                </a:solidFill>
                <a:latin typeface="Calibri" panose="020F0502020204030204" pitchFamily="34" charset="0"/>
                <a:cs typeface="Calibri" panose="020F0502020204030204" pitchFamily="34" charset="0"/>
              </a:rPr>
              <a:t>Turnitin to Be Acquired by Advance Publications for $1.75B</a:t>
            </a:r>
          </a:p>
          <a:p>
            <a:r>
              <a:rPr lang="en-US" altLang="zh-TW" sz="2400" dirty="0">
                <a:solidFill>
                  <a:srgbClr val="768492"/>
                </a:solidFill>
                <a:latin typeface="Calibri" panose="020F0502020204030204" pitchFamily="34" charset="0"/>
                <a:cs typeface="Calibri" panose="020F0502020204030204" pitchFamily="34" charset="0"/>
              </a:rPr>
              <a:t>By </a:t>
            </a:r>
            <a:r>
              <a:rPr lang="en-US" altLang="zh-TW" sz="2400" dirty="0">
                <a:solidFill>
                  <a:srgbClr val="59636D"/>
                </a:solidFill>
                <a:latin typeface="Calibri" panose="020F0502020204030204" pitchFamily="34" charset="0"/>
                <a:cs typeface="Calibri" panose="020F0502020204030204" pitchFamily="34" charset="0"/>
                <a:hlinkClick r:id="rId2"/>
              </a:rPr>
              <a:t>Sydney Johnson</a:t>
            </a:r>
            <a:r>
              <a:rPr lang="en-US" altLang="zh-TW" sz="2400" dirty="0">
                <a:solidFill>
                  <a:srgbClr val="768492"/>
                </a:solidFill>
                <a:latin typeface="Calibri" panose="020F0502020204030204" pitchFamily="34" charset="0"/>
                <a:cs typeface="Calibri" panose="020F0502020204030204" pitchFamily="34" charset="0"/>
              </a:rPr>
              <a:t>   Mar 6, 2019</a:t>
            </a:r>
          </a:p>
          <a:p>
            <a:r>
              <a:rPr lang="en-US" altLang="zh-TW" sz="1200" dirty="0">
                <a:solidFill>
                  <a:srgbClr val="768492"/>
                </a:solidFill>
                <a:latin typeface="Calibri" panose="020F0502020204030204" pitchFamily="34" charset="0"/>
                <a:cs typeface="Calibri" panose="020F0502020204030204" pitchFamily="34" charset="0"/>
              </a:rPr>
              <a:t>https://www.edsurge.com/news/2019-03-06-turnitin-to-be-acquired-by-advance-publications-for-1-75b</a:t>
            </a:r>
            <a:endParaRPr lang="en-US" altLang="zh-TW" sz="1200" b="0" i="0" dirty="0">
              <a:solidFill>
                <a:srgbClr val="768492"/>
              </a:solidFill>
              <a:effectLst/>
              <a:latin typeface="Calibri" panose="020F0502020204030204" pitchFamily="34" charset="0"/>
              <a:cs typeface="Calibri" panose="020F0502020204030204" pitchFamily="34" charset="0"/>
            </a:endParaRPr>
          </a:p>
        </p:txBody>
      </p:sp>
      <p:pic>
        <p:nvPicPr>
          <p:cNvPr id="4" name="圖片 3">
            <a:extLst>
              <a:ext uri="{FF2B5EF4-FFF2-40B4-BE49-F238E27FC236}">
                <a16:creationId xmlns:a16="http://schemas.microsoft.com/office/drawing/2014/main" id="{F6CB3C8C-9513-4F36-B7E6-03613E73F6F5}"/>
              </a:ext>
            </a:extLst>
          </p:cNvPr>
          <p:cNvPicPr>
            <a:picLocks noChangeAspect="1"/>
          </p:cNvPicPr>
          <p:nvPr/>
        </p:nvPicPr>
        <p:blipFill>
          <a:blip r:embed="rId3"/>
          <a:stretch>
            <a:fillRect/>
          </a:stretch>
        </p:blipFill>
        <p:spPr>
          <a:xfrm>
            <a:off x="346487" y="1103468"/>
            <a:ext cx="7106856" cy="2334883"/>
          </a:xfrm>
          <a:prstGeom prst="rect">
            <a:avLst/>
          </a:prstGeom>
        </p:spPr>
      </p:pic>
      <p:sp>
        <p:nvSpPr>
          <p:cNvPr id="5" name="矩形 4">
            <a:extLst>
              <a:ext uri="{FF2B5EF4-FFF2-40B4-BE49-F238E27FC236}">
                <a16:creationId xmlns:a16="http://schemas.microsoft.com/office/drawing/2014/main" id="{9D386BDA-E415-4AF4-BB7E-CBB8A6BD5B37}"/>
              </a:ext>
            </a:extLst>
          </p:cNvPr>
          <p:cNvSpPr/>
          <p:nvPr/>
        </p:nvSpPr>
        <p:spPr>
          <a:xfrm>
            <a:off x="346486" y="3522001"/>
            <a:ext cx="10996703" cy="3077766"/>
          </a:xfrm>
          <a:prstGeom prst="rect">
            <a:avLst/>
          </a:prstGeom>
        </p:spPr>
        <p:txBody>
          <a:bodyPr wrap="square">
            <a:spAutoFit/>
          </a:bodyPr>
          <a:lstStyle/>
          <a:p>
            <a:r>
              <a:rPr lang="en-US" altLang="zh-TW" sz="2400" dirty="0">
                <a:latin typeface="Calibri" panose="020F0502020204030204" pitchFamily="34" charset="0"/>
                <a:cs typeface="Calibri" panose="020F0502020204030204" pitchFamily="34" charset="0"/>
              </a:rPr>
              <a:t>“While </a:t>
            </a:r>
            <a:r>
              <a:rPr lang="en-US" altLang="zh-TW" sz="2400" dirty="0" err="1">
                <a:latin typeface="Calibri" panose="020F0502020204030204" pitchFamily="34" charset="0"/>
                <a:cs typeface="Calibri" panose="020F0502020204030204" pitchFamily="34" charset="0"/>
              </a:rPr>
              <a:t>iThenticate’s</a:t>
            </a:r>
            <a:r>
              <a:rPr lang="en-US" altLang="zh-TW" sz="2400" dirty="0">
                <a:latin typeface="Calibri" panose="020F0502020204030204" pitchFamily="34" charset="0"/>
                <a:cs typeface="Calibri" panose="020F0502020204030204" pitchFamily="34" charset="0"/>
              </a:rPr>
              <a:t> paper may be perceived as an authoritative guide, it is also the product of a </a:t>
            </a:r>
            <a:r>
              <a:rPr lang="en-US" altLang="zh-TW" sz="2400" dirty="0">
                <a:solidFill>
                  <a:srgbClr val="FF0000"/>
                </a:solidFill>
                <a:latin typeface="Calibri" panose="020F0502020204030204" pitchFamily="34" charset="0"/>
                <a:cs typeface="Calibri" panose="020F0502020204030204" pitchFamily="34" charset="0"/>
              </a:rPr>
              <a:t>for-profit</a:t>
            </a:r>
            <a:r>
              <a:rPr lang="en-US" altLang="zh-TW" sz="2400" dirty="0">
                <a:latin typeface="Calibri" panose="020F0502020204030204" pitchFamily="34" charset="0"/>
                <a:cs typeface="Calibri" panose="020F0502020204030204" pitchFamily="34" charset="0"/>
              </a:rPr>
              <a:t> plagiarism-detection business with a virtual monopoly across academe, scholarly publishing and government.”</a:t>
            </a:r>
          </a:p>
          <a:p>
            <a:r>
              <a:rPr lang="en-US" altLang="zh-TW" sz="2400" dirty="0">
                <a:latin typeface="Calibri" panose="020F0502020204030204" pitchFamily="34" charset="0"/>
                <a:cs typeface="Calibri" panose="020F0502020204030204" pitchFamily="34" charset="0"/>
              </a:rPr>
              <a:t>“a </a:t>
            </a:r>
            <a:r>
              <a:rPr lang="en-US" altLang="zh-TW" sz="2400" dirty="0">
                <a:solidFill>
                  <a:srgbClr val="FF0000"/>
                </a:solidFill>
                <a:latin typeface="Calibri" panose="020F0502020204030204" pitchFamily="34" charset="0"/>
                <a:cs typeface="Calibri" panose="020F0502020204030204" pitchFamily="34" charset="0"/>
              </a:rPr>
              <a:t>misrepresentation</a:t>
            </a:r>
            <a:r>
              <a:rPr lang="en-US" altLang="zh-TW" sz="2400" dirty="0">
                <a:latin typeface="Calibri" panose="020F0502020204030204" pitchFamily="34" charset="0"/>
                <a:cs typeface="Calibri" panose="020F0502020204030204" pitchFamily="34" charset="0"/>
              </a:rPr>
              <a:t> of the realities and ethics of academic research - and a guide that </a:t>
            </a:r>
            <a:r>
              <a:rPr lang="en-US" altLang="zh-TW" sz="2400" dirty="0">
                <a:solidFill>
                  <a:srgbClr val="FF0000"/>
                </a:solidFill>
                <a:latin typeface="Calibri" panose="020F0502020204030204" pitchFamily="34" charset="0"/>
                <a:cs typeface="Calibri" panose="020F0502020204030204" pitchFamily="34" charset="0"/>
              </a:rPr>
              <a:t>leads to worse, not better, writing</a:t>
            </a:r>
            <a:r>
              <a:rPr lang="en-US" altLang="zh-TW" sz="2400" dirty="0">
                <a:latin typeface="Calibri" panose="020F0502020204030204" pitchFamily="34" charset="0"/>
                <a:cs typeface="Calibri" panose="020F0502020204030204" pitchFamily="34" charset="0"/>
              </a:rPr>
              <a:t>.”</a:t>
            </a:r>
          </a:p>
          <a:p>
            <a:endParaRPr lang="en-US" altLang="zh-TW" sz="2000" dirty="0">
              <a:latin typeface="Calibri" panose="020F0502020204030204" pitchFamily="34" charset="0"/>
              <a:cs typeface="Calibri" panose="020F0502020204030204" pitchFamily="34" charset="0"/>
            </a:endParaRPr>
          </a:p>
          <a:p>
            <a:r>
              <a:rPr lang="en-US" altLang="zh-TW" dirty="0">
                <a:latin typeface="Calibri" panose="020F0502020204030204" pitchFamily="34" charset="0"/>
                <a:cs typeface="Calibri" panose="020F0502020204030204" pitchFamily="34" charset="0"/>
              </a:rPr>
              <a:t>Cary Moskovitz and Aaron Colton (2021) Resources on avoiding self-plagiarism are scarce and problematic (opinion). </a:t>
            </a:r>
            <a:r>
              <a:rPr lang="en-US" altLang="zh-TW" i="1" dirty="0">
                <a:latin typeface="Calibri" panose="020F0502020204030204" pitchFamily="34" charset="0"/>
                <a:cs typeface="Calibri" panose="020F0502020204030204" pitchFamily="34" charset="0"/>
              </a:rPr>
              <a:t>Inside Higher Ed. </a:t>
            </a:r>
            <a:r>
              <a:rPr lang="en-US" altLang="zh-TW" dirty="0">
                <a:latin typeface="Calibri" panose="020F0502020204030204" pitchFamily="34" charset="0"/>
                <a:cs typeface="Calibri" panose="020F0502020204030204" pitchFamily="34" charset="0"/>
                <a:hlinkClick r:id="rId4"/>
              </a:rPr>
              <a:t>https://www.insidehighered.com/print/views/2021/03/05/resources-avoiding-self-plagiarism-are-scarce-and-problematic-opinion</a:t>
            </a:r>
            <a:r>
              <a:rPr lang="en-US" altLang="zh-TW" dirty="0">
                <a:latin typeface="Calibri" panose="020F0502020204030204" pitchFamily="34" charset="0"/>
                <a:cs typeface="Calibri" panose="020F0502020204030204" pitchFamily="34" charset="0"/>
              </a:rPr>
              <a:t> </a:t>
            </a:r>
            <a:endParaRPr lang="en-US" altLang="zh-TW"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3439507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59004" y="1382758"/>
            <a:ext cx="10081260" cy="3477875"/>
          </a:xfrm>
          <a:prstGeom prst="rect">
            <a:avLst/>
          </a:prstGeom>
        </p:spPr>
        <p:txBody>
          <a:bodyPr wrap="square">
            <a:spAutoFit/>
          </a:bodyPr>
          <a:lstStyle/>
          <a:p>
            <a:pPr marL="457200" indent="-457200" algn="just">
              <a:spcBef>
                <a:spcPts val="600"/>
              </a:spcBef>
              <a:spcAft>
                <a:spcPts val="600"/>
              </a:spcAft>
              <a:buFont typeface="+mj-lt"/>
              <a:buAutoNum type="arabicPeriod" startAt="7"/>
              <a:defRPr/>
            </a:pPr>
            <a:r>
              <a:rPr lang="zh-TW" altLang="zh-TW" sz="2000" b="1"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自我抄襲</a:t>
            </a:r>
            <a:r>
              <a:rPr lang="zh-TW" altLang="en-US" sz="2000" b="1"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的制約</a:t>
            </a: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研究計畫或論文均不應抄襲自己已發表之著作。研究計畫中不應將已發表之成果當作將要進行之研究。論文中不應隱瞞自己曾發表之相似研究成果，而誤導審查人對其貢獻與創見之判斷。自我抄襲是否嚴重，應視抄襲內容是否為著作中創新核心部分，亦即是否有誤導誇大創新貢獻之嫌而定。此節亦有以下兩點補充：</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marL="908050" indent="-457200" algn="just">
              <a:spcBef>
                <a:spcPts val="600"/>
              </a:spcBef>
              <a:spcAft>
                <a:spcPts val="600"/>
              </a:spcAft>
              <a:buFont typeface="+mj-lt"/>
              <a:buAutoNum type="alphaLcPeriod"/>
              <a:defRPr/>
            </a:pP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某些著作應視為同一件（例如研討會論文或計畫成果報告於日後在期刊發表），不應視為抄襲。計畫、成果報告通常不被視為正式發表，亦</a:t>
            </a:r>
            <a:r>
              <a:rPr lang="zh-TW"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無自我引註之需要</a:t>
            </a: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。研討會報告如於該領域不被視為正式發表，亦無自我引註之必要。</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marL="908050" indent="-457200" algn="just">
              <a:spcBef>
                <a:spcPts val="600"/>
              </a:spcBef>
              <a:spcAft>
                <a:spcPts val="600"/>
              </a:spcAft>
              <a:buFont typeface="+mj-lt"/>
              <a:buAutoNum type="alphaLcPeriod"/>
              <a:defRPr/>
            </a:pP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同一研究成果以不同語文發表，依領域特性或可解釋為針對不同讀者群而寫，但</a:t>
            </a:r>
            <a:r>
              <a:rPr lang="zh-TW"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後發表之論文應註明前文</a:t>
            </a: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。如未註明前文，且均列於著作目錄，即顯易誤導為兩篇獨立之研究成果，使研究成果重複計算，應予避免，但此應屬學術自律範圍。</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本占位符 1"/>
          <p:cNvSpPr>
            <a:spLocks noGrp="1"/>
          </p:cNvSpPr>
          <p:nvPr>
            <p:ph type="body" sz="quarter" idx="10"/>
          </p:nvPr>
        </p:nvSpPr>
        <p:spPr>
          <a:xfrm>
            <a:off x="659004" y="258233"/>
            <a:ext cx="7098648" cy="529569"/>
          </a:xfrm>
        </p:spPr>
        <p:txBody>
          <a:bodyPr>
            <a:normAutofit fontScale="92500" lnSpcReduction="10000"/>
          </a:bodyPr>
          <a:lstStyle/>
          <a:p>
            <a:r>
              <a:rPr lang="zh-TW" altLang="en-US" sz="3200" dirty="0">
                <a:latin typeface="標楷體" panose="03000509000000000000" pitchFamily="65" charset="-120"/>
                <a:ea typeface="標楷體" panose="03000509000000000000" pitchFamily="65" charset="-120"/>
              </a:rPr>
              <a:t>國科會研究人員學術倫理規範</a:t>
            </a:r>
          </a:p>
        </p:txBody>
      </p:sp>
      <p:sp>
        <p:nvSpPr>
          <p:cNvPr id="6" name="矩形 5"/>
          <p:cNvSpPr/>
          <p:nvPr/>
        </p:nvSpPr>
        <p:spPr>
          <a:xfrm>
            <a:off x="8819058" y="211281"/>
            <a:ext cx="3149243" cy="646331"/>
          </a:xfrm>
          <a:prstGeom prst="rect">
            <a:avLst/>
          </a:prstGeom>
        </p:spPr>
        <p:txBody>
          <a:bodyPr wrap="square">
            <a:spAutoFit/>
          </a:bodyPr>
          <a:lstStyle/>
          <a:p>
            <a:r>
              <a:rPr lang="en-US" altLang="zh-TW"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102.02.25 </a:t>
            </a:r>
            <a:r>
              <a:rPr lang="zh-TW" altLang="en-US"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頒佈</a:t>
            </a:r>
            <a:endParaRPr lang="en-US" altLang="zh-TW"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103.10.20, 106.11.13 </a:t>
            </a:r>
            <a:r>
              <a:rPr lang="zh-TW" altLang="en-US"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修正</a:t>
            </a:r>
          </a:p>
        </p:txBody>
      </p:sp>
    </p:spTree>
    <p:extLst>
      <p:ext uri="{BB962C8B-B14F-4D97-AF65-F5344CB8AC3E}">
        <p14:creationId xmlns:p14="http://schemas.microsoft.com/office/powerpoint/2010/main" val="299629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a:xfrm>
            <a:off x="659003" y="258233"/>
            <a:ext cx="10915046" cy="529569"/>
          </a:xfrm>
        </p:spPr>
        <p:txBody>
          <a:bodyPr>
            <a:normAutofit fontScale="92500" lnSpcReduction="10000"/>
          </a:bodyPr>
          <a:lstStyle/>
          <a:p>
            <a:r>
              <a:rPr lang="zh-TW" altLang="en-US" sz="3200" dirty="0">
                <a:latin typeface="標楷體" panose="03000509000000000000" pitchFamily="65" charset="-120"/>
                <a:ea typeface="標楷體" panose="03000509000000000000" pitchFamily="65" charset="-120"/>
              </a:rPr>
              <a:t>國科會學術倫理案件處理及審議要點  </a:t>
            </a:r>
            <a:r>
              <a:rPr lang="en-US" altLang="zh-TW" b="0" dirty="0">
                <a:latin typeface="Calibri" panose="020F0502020204030204" pitchFamily="34" charset="0"/>
                <a:ea typeface="標楷體" panose="03000509000000000000" pitchFamily="65" charset="-120"/>
              </a:rPr>
              <a:t>109 </a:t>
            </a:r>
            <a:r>
              <a:rPr lang="zh-TW" altLang="en-US" b="0" dirty="0">
                <a:latin typeface="Calibri" panose="020F0502020204030204" pitchFamily="34" charset="0"/>
                <a:ea typeface="標楷體" panose="03000509000000000000" pitchFamily="65" charset="-120"/>
              </a:rPr>
              <a:t>年 </a:t>
            </a:r>
            <a:r>
              <a:rPr lang="en-US" altLang="zh-TW" b="0" dirty="0">
                <a:latin typeface="Calibri" panose="020F0502020204030204" pitchFamily="34" charset="0"/>
                <a:ea typeface="標楷體" panose="03000509000000000000" pitchFamily="65" charset="-120"/>
              </a:rPr>
              <a:t>02 </a:t>
            </a:r>
            <a:r>
              <a:rPr lang="zh-TW" altLang="en-US" b="0" dirty="0">
                <a:latin typeface="Calibri" panose="020F0502020204030204" pitchFamily="34" charset="0"/>
                <a:ea typeface="標楷體" panose="03000509000000000000" pitchFamily="65" charset="-120"/>
              </a:rPr>
              <a:t>月 </a:t>
            </a:r>
            <a:r>
              <a:rPr lang="en-US" altLang="zh-TW" b="0" dirty="0">
                <a:latin typeface="Calibri" panose="020F0502020204030204" pitchFamily="34" charset="0"/>
                <a:ea typeface="標楷體" panose="03000509000000000000" pitchFamily="65" charset="-120"/>
              </a:rPr>
              <a:t>15 </a:t>
            </a:r>
            <a:r>
              <a:rPr lang="zh-TW" altLang="en-US" b="0" dirty="0">
                <a:latin typeface="Calibri" panose="020F0502020204030204" pitchFamily="34" charset="0"/>
                <a:ea typeface="標楷體" panose="03000509000000000000" pitchFamily="65" charset="-120"/>
              </a:rPr>
              <a:t>日修正</a:t>
            </a:r>
            <a:endParaRPr lang="zh-TW" altLang="en-US" sz="3200" dirty="0">
              <a:latin typeface="Calibri" panose="020F0502020204030204" pitchFamily="34" charset="0"/>
              <a:ea typeface="標楷體" panose="03000509000000000000" pitchFamily="65" charset="-120"/>
            </a:endParaRPr>
          </a:p>
        </p:txBody>
      </p:sp>
      <p:sp>
        <p:nvSpPr>
          <p:cNvPr id="3" name="矩形 2"/>
          <p:cNvSpPr/>
          <p:nvPr/>
        </p:nvSpPr>
        <p:spPr>
          <a:xfrm>
            <a:off x="200417" y="1245940"/>
            <a:ext cx="11281834" cy="2169825"/>
          </a:xfrm>
          <a:prstGeom prst="rect">
            <a:avLst/>
          </a:prstGeom>
        </p:spPr>
        <p:txBody>
          <a:bodyPr wrap="square">
            <a:spAutoFit/>
          </a:bodyPr>
          <a:lstStyle/>
          <a:p>
            <a:pPr>
              <a:spcBef>
                <a:spcPts val="600"/>
              </a:spcBef>
            </a:pPr>
            <a:r>
              <a:rPr lang="zh-TW" altLang="en-US" sz="2400" dirty="0">
                <a:latin typeface="標楷體" panose="03000509000000000000" pitchFamily="65" charset="-120"/>
                <a:ea typeface="標楷體" panose="03000509000000000000" pitchFamily="65" charset="-120"/>
              </a:rPr>
              <a:t>三、</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研究人員違反學術倫理之行為類型</a:t>
            </a:r>
            <a:r>
              <a:rPr lang="en-US" altLang="zh-TW" sz="2400" dirty="0">
                <a:latin typeface="標楷體" panose="03000509000000000000" pitchFamily="65" charset="-120"/>
                <a:ea typeface="標楷體" panose="03000509000000000000" pitchFamily="65" charset="-120"/>
              </a:rPr>
              <a:t>)</a:t>
            </a:r>
          </a:p>
          <a:p>
            <a:pPr>
              <a:spcBef>
                <a:spcPts val="600"/>
              </a:spcBef>
            </a:pP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三</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抄襲：援用他人之申請資料、研究資料或研究成果未註明出處。註明出處不當情節重大者，以抄襲論。</a:t>
            </a:r>
          </a:p>
          <a:p>
            <a:pPr>
              <a:spcBef>
                <a:spcPts val="600"/>
              </a:spcBef>
            </a:pP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四</a:t>
            </a:r>
            <a:r>
              <a:rPr lang="en-US" altLang="zh-TW" sz="2400" dirty="0">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自我抄襲</a:t>
            </a:r>
            <a:r>
              <a:rPr lang="zh-TW" altLang="en-US" sz="2400" dirty="0">
                <a:latin typeface="標楷體" panose="03000509000000000000" pitchFamily="65" charset="-120"/>
                <a:ea typeface="標楷體" panose="03000509000000000000" pitchFamily="65" charset="-120"/>
              </a:rPr>
              <a:t>：</a:t>
            </a:r>
            <a:r>
              <a:rPr lang="zh-TW" altLang="en-US" sz="2400" u="sng" dirty="0">
                <a:solidFill>
                  <a:srgbClr val="FF0000"/>
                </a:solidFill>
                <a:latin typeface="標楷體" panose="03000509000000000000" pitchFamily="65" charset="-120"/>
                <a:ea typeface="標楷體" panose="03000509000000000000" pitchFamily="65" charset="-120"/>
              </a:rPr>
              <a:t>研究計畫</a:t>
            </a:r>
            <a:r>
              <a:rPr lang="zh-TW" altLang="en-US" sz="2400" dirty="0">
                <a:latin typeface="標楷體" panose="03000509000000000000" pitchFamily="65" charset="-120"/>
                <a:ea typeface="標楷體" panose="03000509000000000000" pitchFamily="65" charset="-120"/>
              </a:rPr>
              <a:t>或論文未適當引註自己</a:t>
            </a:r>
            <a:r>
              <a:rPr lang="zh-TW" altLang="en-US" sz="2400" dirty="0">
                <a:solidFill>
                  <a:srgbClr val="FF0000"/>
                </a:solidFill>
                <a:latin typeface="標楷體" panose="03000509000000000000" pitchFamily="65" charset="-120"/>
                <a:ea typeface="標楷體" panose="03000509000000000000" pitchFamily="65" charset="-120"/>
              </a:rPr>
              <a:t>已發表</a:t>
            </a:r>
            <a:r>
              <a:rPr lang="zh-TW" altLang="en-US" sz="2400" dirty="0">
                <a:latin typeface="標楷體" panose="03000509000000000000" pitchFamily="65" charset="-120"/>
                <a:ea typeface="標楷體" panose="03000509000000000000" pitchFamily="65" charset="-120"/>
              </a:rPr>
              <a:t>之著作。</a:t>
            </a:r>
          </a:p>
          <a:p>
            <a:pPr>
              <a:spcBef>
                <a:spcPts val="600"/>
              </a:spcBef>
            </a:pP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五</a:t>
            </a:r>
            <a:r>
              <a:rPr lang="en-US" altLang="zh-TW" sz="2400" dirty="0">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重複發表</a:t>
            </a:r>
            <a:r>
              <a:rPr lang="zh-TW" altLang="en-US" sz="2400" dirty="0">
                <a:latin typeface="標楷體" panose="03000509000000000000" pitchFamily="65" charset="-120"/>
                <a:ea typeface="標楷體" panose="03000509000000000000" pitchFamily="65" charset="-120"/>
              </a:rPr>
              <a:t>：重複發表而未經註明。</a:t>
            </a:r>
          </a:p>
        </p:txBody>
      </p:sp>
      <p:sp>
        <p:nvSpPr>
          <p:cNvPr id="4" name="矩形 3">
            <a:extLst>
              <a:ext uri="{FF2B5EF4-FFF2-40B4-BE49-F238E27FC236}">
                <a16:creationId xmlns:a16="http://schemas.microsoft.com/office/drawing/2014/main" id="{21477B16-88D3-4364-ADC6-C934187A284F}"/>
              </a:ext>
            </a:extLst>
          </p:cNvPr>
          <p:cNvSpPr/>
          <p:nvPr/>
        </p:nvSpPr>
        <p:spPr>
          <a:xfrm>
            <a:off x="200417" y="3552779"/>
            <a:ext cx="11373632" cy="3046988"/>
          </a:xfrm>
          <a:prstGeom prst="rect">
            <a:avLst/>
          </a:prstGeom>
        </p:spPr>
        <p:txBody>
          <a:bodyPr wrap="square">
            <a:spAutoFit/>
          </a:bodyPr>
          <a:lstStyle/>
          <a:p>
            <a:r>
              <a:rPr lang="zh-TW" altLang="en-US" sz="2400" b="1" dirty="0">
                <a:solidFill>
                  <a:srgbClr val="0000FF"/>
                </a:solidFill>
                <a:latin typeface="標楷體" panose="03000509000000000000" pitchFamily="65" charset="-120"/>
                <a:ea typeface="標楷體" panose="03000509000000000000" pitchFamily="65" charset="-120"/>
              </a:rPr>
              <a:t>我的建議：</a:t>
            </a:r>
            <a:endParaRPr lang="en-US" altLang="zh-TW" sz="2400" b="1" dirty="0">
              <a:solidFill>
                <a:srgbClr val="0000FF"/>
              </a:solidFill>
              <a:latin typeface="標楷體" panose="03000509000000000000" pitchFamily="65" charset="-120"/>
              <a:ea typeface="標楷體" panose="03000509000000000000" pitchFamily="65" charset="-120"/>
            </a:endParaRPr>
          </a:p>
          <a:p>
            <a:endParaRPr lang="en-US" altLang="zh-TW" sz="2400" b="1" dirty="0">
              <a:solidFill>
                <a:srgbClr val="0000FF"/>
              </a:solidFill>
              <a:latin typeface="標楷體" panose="03000509000000000000" pitchFamily="65" charset="-120"/>
              <a:ea typeface="標楷體" panose="03000509000000000000" pitchFamily="65" charset="-120"/>
            </a:endParaRPr>
          </a:p>
          <a:p>
            <a:pPr marL="342900" indent="-342900">
              <a:buFont typeface="Arial" panose="020B0604020202020204" pitchFamily="34" charset="0"/>
              <a:buChar char="•"/>
            </a:pPr>
            <a:r>
              <a:rPr lang="zh-TW" altLang="en-US" sz="2400" b="1" dirty="0">
                <a:solidFill>
                  <a:srgbClr val="0000FF"/>
                </a:solidFill>
                <a:latin typeface="標楷體" panose="03000509000000000000" pitchFamily="65" charset="-120"/>
                <a:ea typeface="標楷體" panose="03000509000000000000" pitchFamily="65" charset="-120"/>
              </a:rPr>
              <a:t>抄襲：抄錄他人</a:t>
            </a:r>
            <a:r>
              <a:rPr lang="zh-TW" altLang="en-US" sz="2400" b="1" u="sng" dirty="0">
                <a:solidFill>
                  <a:srgbClr val="0000FF"/>
                </a:solidFill>
                <a:latin typeface="標楷體" panose="03000509000000000000" pitchFamily="65" charset="-120"/>
                <a:ea typeface="標楷體" panose="03000509000000000000" pitchFamily="65" charset="-120"/>
              </a:rPr>
              <a:t>作品</a:t>
            </a:r>
            <a:r>
              <a:rPr lang="zh-TW" altLang="en-US" sz="2400" b="1" dirty="0">
                <a:solidFill>
                  <a:srgbClr val="0000FF"/>
                </a:solidFill>
                <a:latin typeface="標楷體" panose="03000509000000000000" pitchFamily="65" charset="-120"/>
                <a:ea typeface="標楷體" panose="03000509000000000000" pitchFamily="65" charset="-120"/>
              </a:rPr>
              <a:t>，未註明出處，</a:t>
            </a:r>
            <a:r>
              <a:rPr lang="zh-TW" altLang="en-US" sz="2400" b="1" u="sng" dirty="0">
                <a:solidFill>
                  <a:srgbClr val="0000FF"/>
                </a:solidFill>
                <a:latin typeface="標楷體" panose="03000509000000000000" pitchFamily="65" charset="-120"/>
                <a:ea typeface="標楷體" panose="03000509000000000000" pitchFamily="65" charset="-120"/>
              </a:rPr>
              <a:t>意圖誤導為自己的創見或成果</a:t>
            </a:r>
            <a:r>
              <a:rPr lang="zh-TW" altLang="en-US" sz="2400" b="1" dirty="0">
                <a:solidFill>
                  <a:srgbClr val="0000FF"/>
                </a:solidFill>
                <a:latin typeface="標楷體" panose="03000509000000000000" pitchFamily="65" charset="-120"/>
                <a:ea typeface="標楷體" panose="03000509000000000000" pitchFamily="65" charset="-120"/>
              </a:rPr>
              <a:t>，情節重大者。</a:t>
            </a:r>
          </a:p>
          <a:p>
            <a:pPr marL="342900" indent="-342900">
              <a:buFont typeface="Arial" panose="020B0604020202020204" pitchFamily="34" charset="0"/>
              <a:buChar char="•"/>
            </a:pPr>
            <a:endParaRPr lang="en-US" altLang="zh-TW" sz="2400" b="1" dirty="0">
              <a:solidFill>
                <a:srgbClr val="0000FF"/>
              </a:solidFill>
              <a:latin typeface="標楷體" panose="03000509000000000000" pitchFamily="65" charset="-120"/>
              <a:ea typeface="標楷體" panose="03000509000000000000" pitchFamily="65" charset="-120"/>
            </a:endParaRPr>
          </a:p>
          <a:p>
            <a:pPr marL="342900" indent="-342900">
              <a:buFont typeface="Arial" panose="020B0604020202020204" pitchFamily="34" charset="0"/>
              <a:buChar char="•"/>
            </a:pPr>
            <a:r>
              <a:rPr lang="zh-TW" altLang="en-US" sz="2400" b="1" dirty="0">
                <a:solidFill>
                  <a:srgbClr val="0000FF"/>
                </a:solidFill>
                <a:latin typeface="標楷體" panose="03000509000000000000" pitchFamily="65" charset="-120"/>
                <a:ea typeface="標楷體" panose="03000509000000000000" pitchFamily="65" charset="-120"/>
              </a:rPr>
              <a:t>重複發表：</a:t>
            </a:r>
            <a:r>
              <a:rPr lang="zh-TW" altLang="zh-TW" sz="2400" b="1" dirty="0">
                <a:solidFill>
                  <a:srgbClr val="0000FF"/>
                </a:solidFill>
                <a:latin typeface="標楷體" panose="03000509000000000000" pitchFamily="65" charset="-120"/>
                <a:ea typeface="標楷體" panose="03000509000000000000" pitchFamily="65" charset="-120"/>
              </a:rPr>
              <a:t>將相同</a:t>
            </a:r>
            <a:r>
              <a:rPr lang="zh-TW" altLang="zh-TW" sz="2400" b="1" u="sng" dirty="0">
                <a:solidFill>
                  <a:srgbClr val="0000FF"/>
                </a:solidFill>
                <a:latin typeface="標楷體" panose="03000509000000000000" pitchFamily="65" charset="-120"/>
                <a:ea typeface="標楷體" panose="03000509000000000000" pitchFamily="65" charset="-120"/>
              </a:rPr>
              <a:t>研究成果</a:t>
            </a:r>
            <a:r>
              <a:rPr lang="zh-TW" altLang="zh-TW" sz="2400" b="1" dirty="0">
                <a:solidFill>
                  <a:srgbClr val="0000FF"/>
                </a:solidFill>
                <a:latin typeface="標楷體" panose="03000509000000000000" pitchFamily="65" charset="-120"/>
                <a:ea typeface="標楷體" panose="03000509000000000000" pitchFamily="65" charset="-120"/>
              </a:rPr>
              <a:t>重複</a:t>
            </a:r>
            <a:r>
              <a:rPr lang="zh-TW" altLang="zh-TW" sz="2400" b="1" dirty="0">
                <a:solidFill>
                  <a:srgbClr val="FF0000"/>
                </a:solidFill>
                <a:latin typeface="標楷體" panose="03000509000000000000" pitchFamily="65" charset="-120"/>
                <a:ea typeface="標楷體" panose="03000509000000000000" pitchFamily="65" charset="-120"/>
              </a:rPr>
              <a:t>發表</a:t>
            </a:r>
            <a:r>
              <a:rPr lang="zh-TW" altLang="zh-TW" sz="2400" b="1" dirty="0">
                <a:solidFill>
                  <a:srgbClr val="0000FF"/>
                </a:solidFill>
                <a:latin typeface="標楷體" panose="03000509000000000000" pitchFamily="65" charset="-120"/>
                <a:ea typeface="標楷體" panose="03000509000000000000" pitchFamily="65" charset="-120"/>
              </a:rPr>
              <a:t>，卻未適當引註，以致有</a:t>
            </a:r>
            <a:r>
              <a:rPr lang="zh-TW" altLang="zh-TW" sz="2400" b="1" u="sng" dirty="0">
                <a:solidFill>
                  <a:srgbClr val="0000FF"/>
                </a:solidFill>
                <a:latin typeface="標楷體" panose="03000509000000000000" pitchFamily="65" charset="-120"/>
                <a:ea typeface="標楷體" panose="03000509000000000000" pitchFamily="65" charset="-120"/>
              </a:rPr>
              <a:t>重複獲取研究成績之虞</a:t>
            </a:r>
            <a:r>
              <a:rPr lang="zh-TW" altLang="zh-TW" sz="2400" b="1" dirty="0">
                <a:solidFill>
                  <a:srgbClr val="0000FF"/>
                </a:solidFill>
                <a:latin typeface="標楷體" panose="03000509000000000000" pitchFamily="65" charset="-120"/>
                <a:ea typeface="標楷體" panose="03000509000000000000" pitchFamily="65" charset="-120"/>
              </a:rPr>
              <a:t>，且</a:t>
            </a:r>
            <a:r>
              <a:rPr lang="zh-TW" altLang="zh-TW" sz="2400" b="1" u="sng" dirty="0">
                <a:solidFill>
                  <a:srgbClr val="0000FF"/>
                </a:solidFill>
                <a:latin typeface="標楷體" panose="03000509000000000000" pitchFamily="65" charset="-120"/>
                <a:ea typeface="標楷體" panose="03000509000000000000" pitchFamily="65" charset="-120"/>
              </a:rPr>
              <a:t>情節重大</a:t>
            </a:r>
            <a:r>
              <a:rPr lang="zh-TW" altLang="zh-TW" sz="2400" b="1" dirty="0">
                <a:solidFill>
                  <a:srgbClr val="0000FF"/>
                </a:solidFill>
                <a:latin typeface="標楷體" panose="03000509000000000000" pitchFamily="65" charset="-120"/>
                <a:ea typeface="標楷體" panose="03000509000000000000" pitchFamily="65" charset="-120"/>
              </a:rPr>
              <a:t>者</a:t>
            </a:r>
            <a:r>
              <a:rPr lang="zh-TW" altLang="en-US" sz="2400" b="1" dirty="0">
                <a:solidFill>
                  <a:srgbClr val="0000FF"/>
                </a:solidFill>
                <a:latin typeface="標楷體" panose="03000509000000000000" pitchFamily="65" charset="-120"/>
                <a:ea typeface="標楷體" panose="03000509000000000000" pitchFamily="65" charset="-120"/>
              </a:rPr>
              <a:t>。  </a:t>
            </a:r>
            <a:r>
              <a:rPr lang="zh-TW" altLang="en-US" sz="2400" dirty="0">
                <a:solidFill>
                  <a:srgbClr val="FF0000"/>
                </a:solidFill>
                <a:latin typeface="標楷體" panose="03000509000000000000" pitchFamily="65" charset="-120"/>
                <a:ea typeface="標楷體" panose="03000509000000000000" pitchFamily="65" charset="-120"/>
              </a:rPr>
              <a:t>（計畫書、成果報告不算發表）</a:t>
            </a:r>
            <a:endParaRPr lang="en-US" altLang="zh-TW" sz="2400" dirty="0">
              <a:solidFill>
                <a:srgbClr val="FF0000"/>
              </a:solidFill>
              <a:latin typeface="標楷體" panose="03000509000000000000" pitchFamily="65" charset="-120"/>
              <a:ea typeface="標楷體" panose="03000509000000000000" pitchFamily="65" charset="-120"/>
            </a:endParaRPr>
          </a:p>
          <a:p>
            <a:pPr marL="342900" indent="-342900">
              <a:buFont typeface="Arial" panose="020B0604020202020204" pitchFamily="34" charset="0"/>
              <a:buChar char="•"/>
            </a:pPr>
            <a:endParaRPr lang="en-US" altLang="zh-TW" sz="2400" b="1" dirty="0">
              <a:solidFill>
                <a:srgbClr val="0000FF"/>
              </a:solidFill>
              <a:latin typeface="標楷體" panose="03000509000000000000" pitchFamily="65" charset="-120"/>
              <a:ea typeface="標楷體" panose="03000509000000000000" pitchFamily="65" charset="-120"/>
            </a:endParaRPr>
          </a:p>
          <a:p>
            <a:pPr marL="342900" indent="-342900">
              <a:buFont typeface="Arial" panose="020B0604020202020204" pitchFamily="34" charset="0"/>
              <a:buChar char="•"/>
            </a:pPr>
            <a:r>
              <a:rPr lang="zh-TW" altLang="en-US" sz="2400" b="1" dirty="0">
                <a:solidFill>
                  <a:srgbClr val="0000FF"/>
                </a:solidFill>
                <a:latin typeface="標楷體" panose="03000509000000000000" pitchFamily="65" charset="-120"/>
                <a:ea typeface="標楷體" panose="03000509000000000000" pitchFamily="65" charset="-120"/>
              </a:rPr>
              <a:t>取消「自我抄襲」項目。</a:t>
            </a:r>
            <a:endParaRPr lang="en-US" altLang="zh-TW" sz="2400" b="1" dirty="0">
              <a:solidFill>
                <a:srgbClr val="0000FF"/>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15740495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E3102FCC-CCD3-4175-A163-4656ED7B2E8F}"/>
              </a:ext>
            </a:extLst>
          </p:cNvPr>
          <p:cNvSpPr>
            <a:spLocks noGrp="1"/>
          </p:cNvSpPr>
          <p:nvPr>
            <p:ph type="body" sz="quarter" idx="10"/>
          </p:nvPr>
        </p:nvSpPr>
        <p:spPr/>
        <p:txBody>
          <a:bodyPr>
            <a:noAutofit/>
          </a:bodyPr>
          <a:lstStyle/>
          <a:p>
            <a:r>
              <a:rPr lang="zh-TW" altLang="en-US" sz="3200" dirty="0">
                <a:latin typeface="標楷體" panose="03000509000000000000" pitchFamily="65" charset="-120"/>
                <a:ea typeface="標楷體" panose="03000509000000000000" pitchFamily="65" charset="-120"/>
              </a:rPr>
              <a:t>計畫的</a:t>
            </a:r>
            <a:r>
              <a:rPr lang="zh-TW" altLang="en-US" sz="3200" strike="sngStrike" dirty="0">
                <a:latin typeface="標楷體" panose="03000509000000000000" pitchFamily="65" charset="-120"/>
                <a:ea typeface="標楷體" panose="03000509000000000000" pitchFamily="65" charset="-120"/>
              </a:rPr>
              <a:t>自我抄襲</a:t>
            </a:r>
            <a:r>
              <a:rPr lang="en-US" altLang="zh-TW" sz="3200" dirty="0">
                <a:latin typeface="標楷體" panose="03000509000000000000" pitchFamily="65" charset="-120"/>
                <a:ea typeface="標楷體" panose="03000509000000000000" pitchFamily="65" charset="-120"/>
              </a:rPr>
              <a:t>?</a:t>
            </a:r>
            <a:endParaRPr lang="zh-TW" altLang="en-US" sz="3200" dirty="0">
              <a:latin typeface="標楷體" panose="03000509000000000000" pitchFamily="65" charset="-120"/>
              <a:ea typeface="標楷體" panose="03000509000000000000" pitchFamily="65" charset="-120"/>
            </a:endParaRPr>
          </a:p>
        </p:txBody>
      </p:sp>
      <p:sp>
        <p:nvSpPr>
          <p:cNvPr id="3" name="文字方塊 2">
            <a:extLst>
              <a:ext uri="{FF2B5EF4-FFF2-40B4-BE49-F238E27FC236}">
                <a16:creationId xmlns:a16="http://schemas.microsoft.com/office/drawing/2014/main" id="{C1CCCD16-0B4B-4F7A-8C02-52A51682607F}"/>
              </a:ext>
            </a:extLst>
          </p:cNvPr>
          <p:cNvSpPr txBox="1"/>
          <p:nvPr/>
        </p:nvSpPr>
        <p:spPr>
          <a:xfrm>
            <a:off x="659004" y="1377850"/>
            <a:ext cx="9677188" cy="461665"/>
          </a:xfrm>
          <a:prstGeom prst="rect">
            <a:avLst/>
          </a:prstGeom>
          <a:noFill/>
        </p:spPr>
        <p:txBody>
          <a:bodyPr wrap="square" rtlCol="0">
            <a:spAutoFit/>
          </a:bodyPr>
          <a:lstStyle/>
          <a:p>
            <a:r>
              <a:rPr lang="zh-TW" altLang="en-US" sz="2400" dirty="0">
                <a:latin typeface="標楷體" panose="03000509000000000000" pitchFamily="65" charset="-120"/>
                <a:ea typeface="標楷體" panose="03000509000000000000" pitchFamily="65" charset="-120"/>
              </a:rPr>
              <a:t>同一計畫內容向校內申請獲小額補助，再向國科會提出申請</a:t>
            </a:r>
          </a:p>
        </p:txBody>
      </p:sp>
      <p:sp>
        <p:nvSpPr>
          <p:cNvPr id="6" name="文字方塊 5">
            <a:extLst>
              <a:ext uri="{FF2B5EF4-FFF2-40B4-BE49-F238E27FC236}">
                <a16:creationId xmlns:a16="http://schemas.microsoft.com/office/drawing/2014/main" id="{F73B7965-8B1D-40E7-90BF-D1956EEEA631}"/>
              </a:ext>
            </a:extLst>
          </p:cNvPr>
          <p:cNvSpPr txBox="1"/>
          <p:nvPr/>
        </p:nvSpPr>
        <p:spPr>
          <a:xfrm>
            <a:off x="1052542" y="1849380"/>
            <a:ext cx="9098454" cy="1354217"/>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部份內容可以重覆，但要執行的部分不應重複</a:t>
            </a:r>
            <a:endParaRPr lang="en-US" altLang="zh-TW" sz="2400" dirty="0">
              <a:latin typeface="標楷體" panose="03000509000000000000" pitchFamily="65" charset="-120"/>
              <a:ea typeface="標楷體" panose="03000509000000000000" pitchFamily="65" charset="-120"/>
            </a:endParaRPr>
          </a:p>
          <a:p>
            <a:pPr marL="285750" indent="-28575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可以說明雖獲補助，但經費不足，需另申請經費始能完整執行</a:t>
            </a:r>
            <a:endParaRPr lang="en-US" altLang="zh-TW" sz="2400" dirty="0">
              <a:latin typeface="標楷體" panose="03000509000000000000" pitchFamily="65" charset="-120"/>
              <a:ea typeface="標楷體" panose="03000509000000000000" pitchFamily="65" charset="-120"/>
            </a:endParaRPr>
          </a:p>
          <a:p>
            <a:pPr marL="285750" indent="-28575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在計畫明顯處</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摘要、第一段說明、粗體字</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說明</a:t>
            </a:r>
          </a:p>
        </p:txBody>
      </p:sp>
      <p:sp>
        <p:nvSpPr>
          <p:cNvPr id="7" name="矩形 6">
            <a:extLst>
              <a:ext uri="{FF2B5EF4-FFF2-40B4-BE49-F238E27FC236}">
                <a16:creationId xmlns:a16="http://schemas.microsoft.com/office/drawing/2014/main" id="{723B20E4-EB05-48DA-87BF-AD862459A430}"/>
              </a:ext>
            </a:extLst>
          </p:cNvPr>
          <p:cNvSpPr/>
          <p:nvPr/>
        </p:nvSpPr>
        <p:spPr>
          <a:xfrm>
            <a:off x="659002" y="3570548"/>
            <a:ext cx="10360097" cy="830997"/>
          </a:xfrm>
          <a:prstGeom prst="rect">
            <a:avLst/>
          </a:prstGeom>
        </p:spPr>
        <p:txBody>
          <a:bodyPr wrap="square">
            <a:spAutoFit/>
          </a:bodyPr>
          <a:lstStyle/>
          <a:p>
            <a:r>
              <a:rPr lang="zh-TW" altLang="en-US" sz="2400" dirty="0">
                <a:latin typeface="標楷體" panose="03000509000000000000" pitchFamily="65" charset="-120"/>
                <a:ea typeface="標楷體" panose="03000509000000000000" pitchFamily="65" charset="-120"/>
              </a:rPr>
              <a:t>多年期計畫申請每年</a:t>
            </a:r>
            <a:r>
              <a:rPr lang="en-US" altLang="zh-TW" sz="2400" dirty="0">
                <a:latin typeface="標楷體" panose="03000509000000000000" pitchFamily="65" charset="-120"/>
                <a:ea typeface="標楷體" panose="03000509000000000000" pitchFamily="65" charset="-120"/>
              </a:rPr>
              <a:t>300</a:t>
            </a:r>
            <a:r>
              <a:rPr lang="zh-TW" altLang="en-US" sz="2400" dirty="0">
                <a:latin typeface="標楷體" panose="03000509000000000000" pitchFamily="65" charset="-120"/>
                <a:ea typeface="標楷體" panose="03000509000000000000" pitchFamily="65" charset="-120"/>
              </a:rPr>
              <a:t>萬，僅獲國科會補助一年，且只有</a:t>
            </a:r>
            <a:r>
              <a:rPr lang="en-US" altLang="zh-TW" sz="2400" dirty="0">
                <a:latin typeface="標楷體" panose="03000509000000000000" pitchFamily="65" charset="-120"/>
                <a:ea typeface="標楷體" panose="03000509000000000000" pitchFamily="65" charset="-120"/>
              </a:rPr>
              <a:t>100</a:t>
            </a:r>
            <a:r>
              <a:rPr lang="zh-TW" altLang="en-US" sz="2400" dirty="0">
                <a:latin typeface="標楷體" panose="03000509000000000000" pitchFamily="65" charset="-120"/>
                <a:ea typeface="標楷體" panose="03000509000000000000" pitchFamily="65" charset="-120"/>
              </a:rPr>
              <a:t>萬，第二年再以同樣內容向國科會提出申請。</a:t>
            </a:r>
          </a:p>
        </p:txBody>
      </p:sp>
      <p:sp>
        <p:nvSpPr>
          <p:cNvPr id="8" name="文字方塊 7">
            <a:extLst>
              <a:ext uri="{FF2B5EF4-FFF2-40B4-BE49-F238E27FC236}">
                <a16:creationId xmlns:a16="http://schemas.microsoft.com/office/drawing/2014/main" id="{0D95CD45-9AED-40D4-BB31-EDBAD5F0EE11}"/>
              </a:ext>
            </a:extLst>
          </p:cNvPr>
          <p:cNvSpPr txBox="1"/>
          <p:nvPr/>
        </p:nvSpPr>
        <p:spPr>
          <a:xfrm>
            <a:off x="1052542" y="4409239"/>
            <a:ext cx="10580015" cy="907941"/>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可以說明僅獲補助，且經費不足，因此再度申請，以完成原本申請內容</a:t>
            </a:r>
            <a:endParaRPr lang="en-US" altLang="zh-TW" sz="2400" dirty="0">
              <a:latin typeface="標楷體" panose="03000509000000000000" pitchFamily="65" charset="-120"/>
              <a:ea typeface="標楷體" panose="03000509000000000000" pitchFamily="65" charset="-120"/>
            </a:endParaRPr>
          </a:p>
          <a:p>
            <a:pPr marL="285750" indent="-28575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針對去年審查意見逐一回覆，並說明這一年的進度及計畫內容的修改</a:t>
            </a:r>
          </a:p>
        </p:txBody>
      </p:sp>
      <p:sp>
        <p:nvSpPr>
          <p:cNvPr id="9" name="矩形 8">
            <a:extLst>
              <a:ext uri="{FF2B5EF4-FFF2-40B4-BE49-F238E27FC236}">
                <a16:creationId xmlns:a16="http://schemas.microsoft.com/office/drawing/2014/main" id="{05098833-0889-411D-9566-31D275DCC7BE}"/>
              </a:ext>
            </a:extLst>
          </p:cNvPr>
          <p:cNvSpPr/>
          <p:nvPr/>
        </p:nvSpPr>
        <p:spPr>
          <a:xfrm>
            <a:off x="659002" y="5684131"/>
            <a:ext cx="10580015" cy="461665"/>
          </a:xfrm>
          <a:prstGeom prst="rect">
            <a:avLst/>
          </a:prstGeom>
        </p:spPr>
        <p:txBody>
          <a:bodyPr wrap="square">
            <a:spAutoFit/>
          </a:bodyPr>
          <a:lstStyle/>
          <a:p>
            <a:pPr>
              <a:spcBef>
                <a:spcPts val="1200"/>
              </a:spcBef>
              <a:spcAft>
                <a:spcPts val="0"/>
              </a:spcAft>
            </a:pPr>
            <a:r>
              <a:rPr lang="zh-TW" altLang="en-US" sz="2400" dirty="0">
                <a:latin typeface="標楷體" panose="03000509000000000000" pitchFamily="65" charset="-120"/>
                <a:ea typeface="標楷體" panose="03000509000000000000" pitchFamily="65" charset="-120"/>
              </a:rPr>
              <a:t>去</a:t>
            </a:r>
            <a:r>
              <a:rPr lang="zh-TW" altLang="zh-TW" sz="2400" dirty="0">
                <a:latin typeface="標楷體" panose="03000509000000000000" pitchFamily="65" charset="-120"/>
                <a:ea typeface="標楷體" panose="03000509000000000000" pitchFamily="65" charset="-120"/>
              </a:rPr>
              <a:t>年向</a:t>
            </a:r>
            <a:r>
              <a:rPr lang="zh-TW" altLang="en-US" sz="2400" dirty="0">
                <a:latin typeface="標楷體" panose="03000509000000000000" pitchFamily="65" charset="-120"/>
                <a:ea typeface="標楷體" panose="03000509000000000000" pitchFamily="65" charset="-120"/>
              </a:rPr>
              <a:t>國科會</a:t>
            </a:r>
            <a:r>
              <a:rPr lang="zh-TW" altLang="zh-TW" sz="2400" dirty="0">
                <a:latin typeface="標楷體" panose="03000509000000000000" pitchFamily="65" charset="-120"/>
                <a:ea typeface="標楷體" panose="03000509000000000000" pitchFamily="65" charset="-120"/>
              </a:rPr>
              <a:t>申請計畫未通過，</a:t>
            </a:r>
            <a:r>
              <a:rPr lang="zh-TW" altLang="en-US" sz="2400" dirty="0">
                <a:latin typeface="標楷體" panose="03000509000000000000" pitchFamily="65" charset="-120"/>
                <a:ea typeface="標楷體" panose="03000509000000000000" pitchFamily="65" charset="-120"/>
              </a:rPr>
              <a:t>今</a:t>
            </a:r>
            <a:r>
              <a:rPr lang="zh-TW" altLang="zh-TW" sz="2400" dirty="0">
                <a:latin typeface="標楷體" panose="03000509000000000000" pitchFamily="65" charset="-120"/>
                <a:ea typeface="標楷體" panose="03000509000000000000" pitchFamily="65" charset="-120"/>
              </a:rPr>
              <a:t>年以相同內容的計畫再度申請</a:t>
            </a:r>
            <a:endParaRPr lang="en-US" altLang="zh-TW" sz="2400" kern="1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0" name="文字方塊 9">
            <a:extLst>
              <a:ext uri="{FF2B5EF4-FFF2-40B4-BE49-F238E27FC236}">
                <a16:creationId xmlns:a16="http://schemas.microsoft.com/office/drawing/2014/main" id="{1D409DDC-2EB0-4F6D-860B-053A103DD449}"/>
              </a:ext>
            </a:extLst>
          </p:cNvPr>
          <p:cNvSpPr txBox="1"/>
          <p:nvPr/>
        </p:nvSpPr>
        <p:spPr>
          <a:xfrm>
            <a:off x="1052543" y="6145796"/>
            <a:ext cx="10580015" cy="461665"/>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針對去年審查意見逐一回覆，並說明這一年的進度及計畫內容的修改</a:t>
            </a:r>
          </a:p>
        </p:txBody>
      </p:sp>
      <p:sp>
        <p:nvSpPr>
          <p:cNvPr id="4" name="文字方塊 3">
            <a:extLst>
              <a:ext uri="{FF2B5EF4-FFF2-40B4-BE49-F238E27FC236}">
                <a16:creationId xmlns:a16="http://schemas.microsoft.com/office/drawing/2014/main" id="{0B0B715F-1BC8-4A20-973D-09239F357BA0}"/>
              </a:ext>
            </a:extLst>
          </p:cNvPr>
          <p:cNvSpPr txBox="1"/>
          <p:nvPr/>
        </p:nvSpPr>
        <p:spPr>
          <a:xfrm>
            <a:off x="9697453" y="1087941"/>
            <a:ext cx="2286000" cy="523220"/>
          </a:xfrm>
          <a:prstGeom prst="rect">
            <a:avLst/>
          </a:prstGeom>
          <a:noFill/>
        </p:spPr>
        <p:txBody>
          <a:bodyPr wrap="square" rtlCol="0">
            <a:spAutoFit/>
          </a:bodyPr>
          <a:lstStyle/>
          <a:p>
            <a:r>
              <a:rPr lang="zh-TW" altLang="en-US" sz="2800" b="1" dirty="0">
                <a:solidFill>
                  <a:srgbClr val="FF0000"/>
                </a:solidFill>
                <a:latin typeface="標楷體" panose="03000509000000000000" pitchFamily="65" charset="-120"/>
                <a:ea typeface="標楷體" panose="03000509000000000000" pitchFamily="65" charset="-120"/>
              </a:rPr>
              <a:t>非重複發表</a:t>
            </a:r>
          </a:p>
        </p:txBody>
      </p:sp>
    </p:spTree>
    <p:extLst>
      <p:ext uri="{BB962C8B-B14F-4D97-AF65-F5344CB8AC3E}">
        <p14:creationId xmlns:p14="http://schemas.microsoft.com/office/powerpoint/2010/main" val="49157870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p:txBody>
          <a:bodyPr>
            <a:normAutofit fontScale="92500" lnSpcReduction="10000"/>
          </a:bodyPr>
          <a:lstStyle/>
          <a:p>
            <a:r>
              <a:rPr lang="zh-TW" altLang="en-US" sz="3200" dirty="0">
                <a:latin typeface="標楷體" panose="03000509000000000000" pitchFamily="65" charset="-120"/>
                <a:ea typeface="標楷體" panose="03000509000000000000" pitchFamily="65" charset="-120"/>
              </a:rPr>
              <a:t>計畫的</a:t>
            </a:r>
            <a:r>
              <a:rPr lang="zh-TW" altLang="en-US" sz="3200" strike="sngStrike" dirty="0">
                <a:latin typeface="標楷體" panose="03000509000000000000" pitchFamily="65" charset="-120"/>
                <a:ea typeface="標楷體" panose="03000509000000000000" pitchFamily="65" charset="-120"/>
              </a:rPr>
              <a:t>自我抄襲</a:t>
            </a:r>
            <a:r>
              <a:rPr lang="zh-TW" altLang="en-US" sz="3200" dirty="0">
                <a:latin typeface="標楷體" panose="03000509000000000000" pitchFamily="65" charset="-120"/>
                <a:ea typeface="標楷體" panose="03000509000000000000" pitchFamily="65" charset="-120"/>
              </a:rPr>
              <a:t>？</a:t>
            </a:r>
          </a:p>
        </p:txBody>
      </p:sp>
      <p:sp>
        <p:nvSpPr>
          <p:cNvPr id="3" name="矩形 2"/>
          <p:cNvSpPr/>
          <p:nvPr/>
        </p:nvSpPr>
        <p:spPr>
          <a:xfrm>
            <a:off x="659004" y="1657313"/>
            <a:ext cx="10997084" cy="830997"/>
          </a:xfrm>
          <a:prstGeom prst="rect">
            <a:avLst/>
          </a:prstGeom>
        </p:spPr>
        <p:txBody>
          <a:bodyPr wrap="square">
            <a:spAutoFit/>
          </a:bodyPr>
          <a:lstStyle/>
          <a:p>
            <a:pPr>
              <a:spcBef>
                <a:spcPts val="1200"/>
              </a:spcBef>
              <a:spcAft>
                <a:spcPts val="0"/>
              </a:spcAft>
            </a:pPr>
            <a:r>
              <a:rPr lang="zh-TW" altLang="zh-TW" sz="2400" kern="100" dirty="0">
                <a:latin typeface="標楷體" panose="03000509000000000000" pitchFamily="65" charset="-120"/>
                <a:ea typeface="標楷體" panose="03000509000000000000" pitchFamily="65" charset="-120"/>
                <a:cs typeface="Times New Roman" panose="02020603050405020304" pitchFamily="18" charset="0"/>
              </a:rPr>
              <a:t>送交</a:t>
            </a:r>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國科會</a:t>
            </a:r>
            <a:r>
              <a:rPr lang="zh-TW" altLang="zh-TW" sz="2400" kern="100" dirty="0">
                <a:latin typeface="標楷體" panose="03000509000000000000" pitchFamily="65" charset="-120"/>
                <a:ea typeface="標楷體" panose="03000509000000000000" pitchFamily="65" charset="-120"/>
                <a:cs typeface="Times New Roman" panose="02020603050405020304" pitchFamily="18" charset="0"/>
              </a:rPr>
              <a:t>的研究計畫，其「過去研究成果」或「先期研究成果」大幅引用</a:t>
            </a:r>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自己</a:t>
            </a:r>
            <a:r>
              <a:rPr lang="zh-TW" altLang="zh-TW" sz="2400" kern="100" dirty="0">
                <a:latin typeface="標楷體" panose="03000509000000000000" pitchFamily="65" charset="-120"/>
                <a:ea typeface="標楷體" panose="03000509000000000000" pitchFamily="65" charset="-120"/>
                <a:cs typeface="Times New Roman" panose="02020603050405020304" pitchFamily="18" charset="0"/>
              </a:rPr>
              <a:t>已發表之期刊論文</a:t>
            </a:r>
            <a:r>
              <a:rPr lang="en-US" altLang="zh-TW" sz="2400" kern="100" dirty="0">
                <a:latin typeface="標楷體" panose="03000509000000000000" pitchFamily="65" charset="-120"/>
                <a:ea typeface="標楷體" panose="03000509000000000000" pitchFamily="65" charset="-120"/>
                <a:cs typeface="Times New Roman" panose="02020603050405020304" pitchFamily="18" charset="0"/>
              </a:rPr>
              <a:t> </a:t>
            </a:r>
          </a:p>
        </p:txBody>
      </p:sp>
      <p:sp>
        <p:nvSpPr>
          <p:cNvPr id="6" name="矩形 5">
            <a:extLst>
              <a:ext uri="{FF2B5EF4-FFF2-40B4-BE49-F238E27FC236}">
                <a16:creationId xmlns:a16="http://schemas.microsoft.com/office/drawing/2014/main" id="{B1B59415-A00C-42FE-A37D-633725F9CEEC}"/>
              </a:ext>
            </a:extLst>
          </p:cNvPr>
          <p:cNvSpPr/>
          <p:nvPr/>
        </p:nvSpPr>
        <p:spPr>
          <a:xfrm>
            <a:off x="659004" y="2859078"/>
            <a:ext cx="10997084" cy="2462213"/>
          </a:xfrm>
          <a:prstGeom prst="rect">
            <a:avLst/>
          </a:prstGeom>
        </p:spPr>
        <p:txBody>
          <a:bodyPr wrap="square">
            <a:spAutoFit/>
          </a:bodyPr>
          <a:lstStyle/>
          <a:p>
            <a:pPr marL="342900" indent="-342900">
              <a:spcBef>
                <a:spcPts val="600"/>
              </a:spcBef>
              <a:buFont typeface="Arial" panose="020B0604020202020204" pitchFamily="34" charset="0"/>
              <a:buChar char="•"/>
            </a:pPr>
            <a:r>
              <a:rPr lang="zh-TW" altLang="zh-TW" sz="2400" kern="100" dirty="0">
                <a:latin typeface="標楷體" panose="03000509000000000000" pitchFamily="65" charset="-120"/>
                <a:ea typeface="標楷體" panose="03000509000000000000" pitchFamily="65" charset="-120"/>
                <a:cs typeface="Times New Roman" panose="02020603050405020304" pitchFamily="18" charset="0"/>
              </a:rPr>
              <a:t>「先期研究成果」</a:t>
            </a:r>
            <a:r>
              <a:rPr lang="en-US" altLang="zh-TW" sz="2400" kern="100" dirty="0">
                <a:latin typeface="標楷體" panose="03000509000000000000" pitchFamily="65" charset="-120"/>
                <a:ea typeface="標楷體" panose="03000509000000000000" pitchFamily="65" charset="-120"/>
                <a:cs typeface="Times New Roman" panose="02020603050405020304" pitchFamily="18" charset="0"/>
              </a:rPr>
              <a:t>(</a:t>
            </a:r>
            <a:r>
              <a:rPr lang="en-US" altLang="zh-TW" sz="2400" kern="100" dirty="0">
                <a:latin typeface="Times New Roman" panose="02020603050405020304" pitchFamily="18" charset="0"/>
                <a:ea typeface="標楷體" panose="03000509000000000000" pitchFamily="65" charset="-120"/>
                <a:cs typeface="Times New Roman" panose="02020603050405020304" pitchFamily="18" charset="0"/>
              </a:rPr>
              <a:t>Preliminary Results</a:t>
            </a:r>
            <a:r>
              <a:rPr lang="en-US" altLang="zh-TW" sz="2400"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不是</a:t>
            </a:r>
            <a:r>
              <a:rPr lang="en-US" altLang="zh-TW" sz="2400" kern="100" dirty="0">
                <a:latin typeface="Times New Roman" panose="02020603050405020304" pitchFamily="18" charset="0"/>
                <a:ea typeface="標楷體" panose="03000509000000000000" pitchFamily="65" charset="-120"/>
                <a:cs typeface="Times New Roman" panose="02020603050405020304" pitchFamily="18" charset="0"/>
              </a:rPr>
              <a:t>unpublished results</a:t>
            </a:r>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，是本計畫的基礎，用以顯示自己在此題目上已有一定基礎，可以是申請人</a:t>
            </a:r>
            <a:r>
              <a:rPr lang="zh-TW" altLang="en-US" sz="2400"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已發表</a:t>
            </a:r>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或</a:t>
            </a:r>
            <a:r>
              <a:rPr lang="zh-TW" altLang="en-US" sz="2400"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未發表</a:t>
            </a:r>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的成果。</a:t>
            </a:r>
            <a:endParaRPr lang="en-US" altLang="zh-TW" sz="2400" kern="100" dirty="0">
              <a:latin typeface="標楷體" panose="03000509000000000000" pitchFamily="65" charset="-120"/>
              <a:ea typeface="標楷體" panose="03000509000000000000" pitchFamily="65" charset="-120"/>
              <a:cs typeface="Times New Roman" panose="02020603050405020304" pitchFamily="18" charset="0"/>
            </a:endParaRPr>
          </a:p>
          <a:p>
            <a:pPr marL="342900" indent="-342900">
              <a:spcBef>
                <a:spcPts val="600"/>
              </a:spcBef>
              <a:buFont typeface="Arial" panose="020B0604020202020204" pitchFamily="34" charset="0"/>
              <a:buChar char="•"/>
            </a:pPr>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如為已發表的結果，可以引註出處，可以增強其可信度</a:t>
            </a:r>
            <a:r>
              <a:rPr lang="en-US" altLang="zh-TW" sz="2400"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已經過</a:t>
            </a:r>
            <a:r>
              <a:rPr lang="en-US" altLang="zh-TW" sz="2400" kern="100" dirty="0">
                <a:latin typeface="Times New Roman" panose="02020603050405020304" pitchFamily="18" charset="0"/>
                <a:ea typeface="標楷體" panose="03000509000000000000" pitchFamily="65" charset="-120"/>
                <a:cs typeface="Times New Roman" panose="02020603050405020304" pitchFamily="18" charset="0"/>
              </a:rPr>
              <a:t>peer review</a:t>
            </a:r>
            <a:r>
              <a:rPr lang="en-US" altLang="zh-TW" sz="2400"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，但未引註也非錯誤，因為並不涉及重複發表及獲利。</a:t>
            </a:r>
            <a:endParaRPr lang="en-US" altLang="zh-TW" sz="2400" kern="100" dirty="0">
              <a:latin typeface="標楷體" panose="03000509000000000000" pitchFamily="65" charset="-120"/>
              <a:ea typeface="標楷體" panose="03000509000000000000" pitchFamily="65" charset="-120"/>
              <a:cs typeface="Times New Roman" panose="02020603050405020304" pitchFamily="18" charset="0"/>
            </a:endParaRPr>
          </a:p>
          <a:p>
            <a:pPr marL="342900" indent="-342900">
              <a:spcBef>
                <a:spcPts val="600"/>
              </a:spcBef>
              <a:buFont typeface="Arial" panose="020B0604020202020204" pitchFamily="34" charset="0"/>
              <a:buChar char="•"/>
            </a:pPr>
            <a:endParaRPr lang="zh-TW" altLang="en-US" sz="2400" dirty="0"/>
          </a:p>
        </p:txBody>
      </p:sp>
      <p:sp>
        <p:nvSpPr>
          <p:cNvPr id="5" name="文字方塊 4">
            <a:extLst>
              <a:ext uri="{FF2B5EF4-FFF2-40B4-BE49-F238E27FC236}">
                <a16:creationId xmlns:a16="http://schemas.microsoft.com/office/drawing/2014/main" id="{7FC6D7AA-36D2-4547-9AB8-F10CED021015}"/>
              </a:ext>
            </a:extLst>
          </p:cNvPr>
          <p:cNvSpPr txBox="1"/>
          <p:nvPr/>
        </p:nvSpPr>
        <p:spPr>
          <a:xfrm>
            <a:off x="9456821" y="1087941"/>
            <a:ext cx="2175736" cy="523220"/>
          </a:xfrm>
          <a:prstGeom prst="rect">
            <a:avLst/>
          </a:prstGeom>
          <a:noFill/>
        </p:spPr>
        <p:txBody>
          <a:bodyPr wrap="square" rtlCol="0">
            <a:spAutoFit/>
          </a:bodyPr>
          <a:lstStyle/>
          <a:p>
            <a:r>
              <a:rPr lang="zh-TW" altLang="en-US" sz="2800" b="1" dirty="0">
                <a:solidFill>
                  <a:srgbClr val="FF0000"/>
                </a:solidFill>
                <a:latin typeface="標楷體" panose="03000509000000000000" pitchFamily="65" charset="-120"/>
                <a:ea typeface="標楷體" panose="03000509000000000000" pitchFamily="65" charset="-120"/>
              </a:rPr>
              <a:t>非重複發表</a:t>
            </a:r>
          </a:p>
        </p:txBody>
      </p:sp>
    </p:spTree>
    <p:extLst>
      <p:ext uri="{BB962C8B-B14F-4D97-AF65-F5344CB8AC3E}">
        <p14:creationId xmlns:p14="http://schemas.microsoft.com/office/powerpoint/2010/main" val="374806635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73CE50BE-B31A-47CA-ABC3-1C6FAC6114BA}"/>
              </a:ext>
            </a:extLst>
          </p:cNvPr>
          <p:cNvSpPr>
            <a:spLocks noGrp="1"/>
          </p:cNvSpPr>
          <p:nvPr>
            <p:ph type="body" sz="quarter" idx="10"/>
          </p:nvPr>
        </p:nvSpPr>
        <p:spPr/>
        <p:txBody>
          <a:bodyPr>
            <a:noAutofit/>
          </a:bodyPr>
          <a:lstStyle/>
          <a:p>
            <a:r>
              <a:rPr lang="zh-TW" altLang="en-US" sz="3200" dirty="0">
                <a:latin typeface="標楷體" panose="03000509000000000000" pitchFamily="65" charset="-120"/>
                <a:ea typeface="標楷體" panose="03000509000000000000" pitchFamily="65" charset="-120"/>
              </a:rPr>
              <a:t>學位論文後續發表於期刊</a:t>
            </a:r>
          </a:p>
        </p:txBody>
      </p:sp>
      <p:sp>
        <p:nvSpPr>
          <p:cNvPr id="3" name="文字方塊 2">
            <a:extLst>
              <a:ext uri="{FF2B5EF4-FFF2-40B4-BE49-F238E27FC236}">
                <a16:creationId xmlns:a16="http://schemas.microsoft.com/office/drawing/2014/main" id="{295FBB11-2DB0-4B8F-BBCC-F5F6A9797454}"/>
              </a:ext>
            </a:extLst>
          </p:cNvPr>
          <p:cNvSpPr txBox="1"/>
          <p:nvPr/>
        </p:nvSpPr>
        <p:spPr>
          <a:xfrm flipH="1">
            <a:off x="659004" y="1435260"/>
            <a:ext cx="6829643" cy="461665"/>
          </a:xfrm>
          <a:prstGeom prst="rect">
            <a:avLst/>
          </a:prstGeom>
          <a:noFill/>
        </p:spPr>
        <p:txBody>
          <a:bodyPr wrap="square" rtlCol="0">
            <a:spAutoFit/>
          </a:bodyPr>
          <a:lstStyle/>
          <a:p>
            <a:r>
              <a:rPr lang="zh-TW" altLang="en-US" sz="2400" dirty="0">
                <a:latin typeface="Times New Roman" panose="02020603050405020304" pitchFamily="18" charset="0"/>
                <a:ea typeface="標楷體" panose="03000509000000000000" pitchFamily="65" charset="-120"/>
              </a:rPr>
              <a:t>學位論文各章節改寫</a:t>
            </a:r>
            <a:r>
              <a:rPr lang="en-US" altLang="zh-TW" sz="2400" dirty="0">
                <a:latin typeface="Times New Roman" panose="02020603050405020304" pitchFamily="18" charset="0"/>
                <a:ea typeface="標楷體" panose="03000509000000000000" pitchFamily="65" charset="-120"/>
              </a:rPr>
              <a:t>(</a:t>
            </a:r>
            <a:r>
              <a:rPr lang="zh-TW" altLang="en-US" sz="2400" dirty="0">
                <a:latin typeface="Times New Roman" panose="02020603050405020304" pitchFamily="18" charset="0"/>
                <a:ea typeface="標楷體" panose="03000509000000000000" pitchFamily="65" charset="-120"/>
              </a:rPr>
              <a:t>或未改寫</a:t>
            </a:r>
            <a:r>
              <a:rPr lang="en-US" altLang="zh-TW" sz="2400" dirty="0">
                <a:latin typeface="Times New Roman" panose="02020603050405020304" pitchFamily="18" charset="0"/>
                <a:ea typeface="標楷體" panose="03000509000000000000" pitchFamily="65" charset="-120"/>
              </a:rPr>
              <a:t>)</a:t>
            </a:r>
            <a:r>
              <a:rPr lang="zh-TW" altLang="en-US" sz="2400" dirty="0">
                <a:latin typeface="Times New Roman" panose="02020603050405020304" pitchFamily="18" charset="0"/>
                <a:ea typeface="標楷體" panose="03000509000000000000" pitchFamily="65" charset="-120"/>
              </a:rPr>
              <a:t>後續發表於期刊</a:t>
            </a:r>
          </a:p>
        </p:txBody>
      </p:sp>
      <p:sp>
        <p:nvSpPr>
          <p:cNvPr id="4" name="文字方塊 3">
            <a:extLst>
              <a:ext uri="{FF2B5EF4-FFF2-40B4-BE49-F238E27FC236}">
                <a16:creationId xmlns:a16="http://schemas.microsoft.com/office/drawing/2014/main" id="{8F37CDC1-6B6C-4E1B-898C-5CED52E3050A}"/>
              </a:ext>
            </a:extLst>
          </p:cNvPr>
          <p:cNvSpPr txBox="1"/>
          <p:nvPr/>
        </p:nvSpPr>
        <p:spPr>
          <a:xfrm flipH="1">
            <a:off x="659003" y="2233913"/>
            <a:ext cx="10360095" cy="1877437"/>
          </a:xfrm>
          <a:prstGeom prst="rect">
            <a:avLst/>
          </a:prstGeom>
          <a:noFill/>
        </p:spPr>
        <p:txBody>
          <a:bodyPr wrap="square" rtlCol="0">
            <a:spAutoFit/>
          </a:bodyPr>
          <a:lstStyle/>
          <a:p>
            <a:pPr>
              <a:spcBef>
                <a:spcPts val="1200"/>
              </a:spcBef>
            </a:pPr>
            <a:r>
              <a:rPr lang="zh-TW" altLang="en-US" sz="2400" dirty="0">
                <a:latin typeface="Times New Roman" panose="02020603050405020304" pitchFamily="18" charset="0"/>
                <a:ea typeface="標楷體" panose="03000509000000000000" pitchFamily="65" charset="-120"/>
              </a:rPr>
              <a:t>明確告知</a:t>
            </a:r>
            <a:endParaRPr lang="en-US" altLang="zh-TW" sz="2400" dirty="0">
              <a:latin typeface="Times New Roman" panose="02020603050405020304" pitchFamily="18" charset="0"/>
              <a:ea typeface="標楷體" panose="03000509000000000000" pitchFamily="65" charset="-120"/>
            </a:endParaRPr>
          </a:p>
          <a:p>
            <a:pPr marL="342900" indent="-342900">
              <a:spcBef>
                <a:spcPts val="1200"/>
              </a:spcBef>
              <a:buFont typeface="Arial" panose="020B0604020202020204" pitchFamily="34" charset="0"/>
              <a:buChar char="•"/>
            </a:pPr>
            <a:r>
              <a:rPr lang="zh-TW" altLang="en-US" sz="2400" dirty="0">
                <a:latin typeface="Times New Roman" panose="02020603050405020304" pitchFamily="18" charset="0"/>
                <a:ea typeface="標楷體" panose="03000509000000000000" pitchFamily="65" charset="-120"/>
              </a:rPr>
              <a:t>建議於期刊論文</a:t>
            </a:r>
            <a:r>
              <a:rPr lang="en-US" altLang="zh-TW" sz="2400" dirty="0">
                <a:latin typeface="Times New Roman" panose="02020603050405020304" pitchFamily="18" charset="0"/>
                <a:ea typeface="標楷體" panose="03000509000000000000" pitchFamily="65" charset="-120"/>
              </a:rPr>
              <a:t>Acknowledgment </a:t>
            </a:r>
            <a:r>
              <a:rPr lang="zh-TW" altLang="en-US" sz="2400" dirty="0">
                <a:latin typeface="Times New Roman" panose="02020603050405020304" pitchFamily="18" charset="0"/>
                <a:ea typeface="標楷體" panose="03000509000000000000" pitchFamily="65" charset="-120"/>
              </a:rPr>
              <a:t>中說明</a:t>
            </a:r>
            <a:r>
              <a:rPr lang="en-US" altLang="zh-TW" sz="2400" dirty="0">
                <a:latin typeface="Times New Roman" panose="02020603050405020304" pitchFamily="18" charset="0"/>
                <a:ea typeface="標楷體" panose="03000509000000000000" pitchFamily="65" charset="-120"/>
              </a:rPr>
              <a:t>(This work is based on (or modified from) Chapter 2 of my Ph.D. thesis in XX University, 2020)</a:t>
            </a:r>
          </a:p>
          <a:p>
            <a:pPr marL="342900" indent="-342900">
              <a:spcBef>
                <a:spcPts val="1200"/>
              </a:spcBef>
              <a:buFont typeface="Arial" panose="020B0604020202020204" pitchFamily="34" charset="0"/>
              <a:buChar char="•"/>
            </a:pPr>
            <a:r>
              <a:rPr lang="zh-TW" altLang="en-US" sz="2400" dirty="0">
                <a:latin typeface="Times New Roman" panose="02020603050405020304" pitchFamily="18" charset="0"/>
                <a:ea typeface="標楷體" panose="03000509000000000000" pitchFamily="65" charset="-120"/>
              </a:rPr>
              <a:t>投稿時也於</a:t>
            </a:r>
            <a:r>
              <a:rPr lang="en-US" altLang="zh-TW" sz="2400" dirty="0">
                <a:latin typeface="Times New Roman" panose="02020603050405020304" pitchFamily="18" charset="0"/>
                <a:ea typeface="標楷體" panose="03000509000000000000" pitchFamily="65" charset="-120"/>
              </a:rPr>
              <a:t>cover letter</a:t>
            </a:r>
            <a:r>
              <a:rPr lang="zh-TW" altLang="en-US" sz="2400" dirty="0">
                <a:latin typeface="Times New Roman" panose="02020603050405020304" pitchFamily="18" charset="0"/>
                <a:ea typeface="標楷體" panose="03000509000000000000" pitchFamily="65" charset="-120"/>
              </a:rPr>
              <a:t>中告知 </a:t>
            </a:r>
            <a:r>
              <a:rPr lang="en-US" altLang="zh-TW" sz="2400" dirty="0">
                <a:latin typeface="Times New Roman" panose="02020603050405020304" pitchFamily="18" charset="0"/>
                <a:ea typeface="標楷體" panose="03000509000000000000" pitchFamily="65" charset="-120"/>
              </a:rPr>
              <a:t>editor </a:t>
            </a:r>
            <a:endParaRPr lang="zh-TW" altLang="en-US" sz="2400" dirty="0">
              <a:latin typeface="Times New Roman" panose="02020603050405020304" pitchFamily="18" charset="0"/>
              <a:ea typeface="標楷體" panose="03000509000000000000" pitchFamily="65" charset="-120"/>
            </a:endParaRPr>
          </a:p>
        </p:txBody>
      </p:sp>
      <p:sp>
        <p:nvSpPr>
          <p:cNvPr id="5" name="文字方塊 4">
            <a:extLst>
              <a:ext uri="{FF2B5EF4-FFF2-40B4-BE49-F238E27FC236}">
                <a16:creationId xmlns:a16="http://schemas.microsoft.com/office/drawing/2014/main" id="{B30C8444-CDA1-493B-9A14-85C3A2842D7F}"/>
              </a:ext>
            </a:extLst>
          </p:cNvPr>
          <p:cNvSpPr txBox="1"/>
          <p:nvPr/>
        </p:nvSpPr>
        <p:spPr>
          <a:xfrm flipH="1">
            <a:off x="659002" y="4637910"/>
            <a:ext cx="10360095" cy="1723549"/>
          </a:xfrm>
          <a:prstGeom prst="rect">
            <a:avLst/>
          </a:prstGeom>
          <a:noFill/>
        </p:spPr>
        <p:txBody>
          <a:bodyPr wrap="square" rtlCol="0">
            <a:spAutoFit/>
          </a:bodyPr>
          <a:lstStyle/>
          <a:p>
            <a:r>
              <a:rPr lang="zh-TW" altLang="en-US" sz="2400" dirty="0">
                <a:latin typeface="標楷體" panose="03000509000000000000" pitchFamily="65" charset="-120"/>
                <a:ea typeface="標楷體" panose="03000509000000000000" pitchFamily="65" charset="-120"/>
              </a:rPr>
              <a:t>不要有重複獲利的意圖</a:t>
            </a:r>
            <a:endParaRPr lang="en-US" altLang="zh-TW" sz="2400" dirty="0">
              <a:latin typeface="標楷體" panose="03000509000000000000" pitchFamily="65" charset="-120"/>
              <a:ea typeface="標楷體" panose="03000509000000000000" pitchFamily="65" charset="-120"/>
            </a:endParaRPr>
          </a:p>
          <a:p>
            <a:pPr marL="342900" indent="-34290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如學位論文尚未於期刊發表，可以當成著作。一旦以相同內容發表於期刊，就不該列入著作目錄。</a:t>
            </a:r>
            <a:endParaRPr lang="en-US" altLang="zh-TW" sz="2400" dirty="0">
              <a:latin typeface="標楷體" panose="03000509000000000000" pitchFamily="65" charset="-120"/>
              <a:ea typeface="標楷體" panose="03000509000000000000" pitchFamily="65" charset="-120"/>
            </a:endParaRPr>
          </a:p>
          <a:p>
            <a:pPr marL="342900" indent="-34290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如學位論文的部分章節改寫後發表於期刊，應當於著作目錄中註明。</a:t>
            </a:r>
          </a:p>
        </p:txBody>
      </p:sp>
    </p:spTree>
    <p:extLst>
      <p:ext uri="{BB962C8B-B14F-4D97-AF65-F5344CB8AC3E}">
        <p14:creationId xmlns:p14="http://schemas.microsoft.com/office/powerpoint/2010/main" val="691972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a:xfrm>
            <a:off x="659003" y="258233"/>
            <a:ext cx="6007267" cy="529569"/>
          </a:xfrm>
        </p:spPr>
        <p:txBody>
          <a:bodyPr>
            <a:normAutofit fontScale="92500" lnSpcReduction="10000"/>
          </a:bodyPr>
          <a:lstStyle/>
          <a:p>
            <a:r>
              <a:rPr lang="zh-TW" altLang="en-US" sz="3200" dirty="0">
                <a:latin typeface="標楷體" panose="03000509000000000000" pitchFamily="65" charset="-120"/>
                <a:ea typeface="標楷體" panose="03000509000000000000" pitchFamily="65" charset="-120"/>
                <a:cs typeface="Calibri" panose="020F0502020204030204" pitchFamily="34" charset="0"/>
              </a:rPr>
              <a:t>造假造成的傷害</a:t>
            </a:r>
          </a:p>
        </p:txBody>
      </p:sp>
      <p:sp>
        <p:nvSpPr>
          <p:cNvPr id="3" name="矩形 2"/>
          <p:cNvSpPr/>
          <p:nvPr/>
        </p:nvSpPr>
        <p:spPr>
          <a:xfrm>
            <a:off x="750570" y="1513046"/>
            <a:ext cx="10485120" cy="1631216"/>
          </a:xfrm>
          <a:prstGeom prst="rect">
            <a:avLst/>
          </a:prstGeom>
        </p:spPr>
        <p:txBody>
          <a:bodyPr wrap="square">
            <a:spAutoFit/>
          </a:bodyPr>
          <a:lstStyle/>
          <a:p>
            <a:r>
              <a:rPr lang="en-US" altLang="zh-TW" sz="3200" b="1" dirty="0">
                <a:solidFill>
                  <a:srgbClr val="000000"/>
                </a:solidFill>
                <a:latin typeface="Calibri" panose="020F0502020204030204" pitchFamily="34" charset="0"/>
                <a:cs typeface="Calibri" panose="020F0502020204030204" pitchFamily="34" charset="0"/>
              </a:rPr>
              <a:t>Harvard and the Brigham call for more than 30 retractions of cardiac stem cell research</a:t>
            </a:r>
          </a:p>
          <a:p>
            <a:r>
              <a:rPr lang="en-US" altLang="zh-TW" sz="1600" i="1" cap="all" dirty="0">
                <a:solidFill>
                  <a:srgbClr val="000000"/>
                </a:solidFill>
                <a:latin typeface="Calibri" panose="020F0502020204030204" pitchFamily="34" charset="0"/>
                <a:cs typeface="Calibri" panose="020F0502020204030204" pitchFamily="34" charset="0"/>
              </a:rPr>
              <a:t>By</a:t>
            </a:r>
            <a:r>
              <a:rPr lang="en-US" altLang="zh-TW" sz="1600" cap="all" dirty="0">
                <a:solidFill>
                  <a:srgbClr val="000000"/>
                </a:solidFill>
                <a:latin typeface="Calibri" panose="020F0502020204030204" pitchFamily="34" charset="0"/>
                <a:cs typeface="Calibri" panose="020F0502020204030204" pitchFamily="34" charset="0"/>
              </a:rPr>
              <a:t> </a:t>
            </a:r>
            <a:r>
              <a:rPr lang="en-US" altLang="zh-TW" sz="1600" cap="all" dirty="0">
                <a:solidFill>
                  <a:srgbClr val="000000"/>
                </a:solidFill>
                <a:latin typeface="Calibri" panose="020F0502020204030204" pitchFamily="34" charset="0"/>
                <a:cs typeface="Calibri" panose="020F0502020204030204" pitchFamily="34" charset="0"/>
                <a:hlinkClick r:id="rId2"/>
              </a:rPr>
              <a:t>IVAN ORANSKY</a:t>
            </a:r>
            <a:r>
              <a:rPr lang="en-US" altLang="zh-TW" sz="1600" cap="all" dirty="0">
                <a:solidFill>
                  <a:srgbClr val="000000"/>
                </a:solidFill>
                <a:latin typeface="Calibri" panose="020F0502020204030204" pitchFamily="34" charset="0"/>
                <a:cs typeface="Calibri" panose="020F0502020204030204" pitchFamily="34" charset="0"/>
              </a:rPr>
              <a:t> </a:t>
            </a:r>
            <a:r>
              <a:rPr lang="en-US" altLang="zh-TW" sz="1600" cap="all" dirty="0">
                <a:solidFill>
                  <a:srgbClr val="1FADB6"/>
                </a:solidFill>
                <a:latin typeface="Calibri" panose="020F0502020204030204" pitchFamily="34" charset="0"/>
                <a:cs typeface="Calibri" panose="020F0502020204030204" pitchFamily="34" charset="0"/>
                <a:hlinkClick r:id="rId3"/>
              </a:rPr>
              <a:t>@</a:t>
            </a:r>
            <a:r>
              <a:rPr lang="en-US" altLang="zh-TW" sz="1600" cap="all" dirty="0" err="1">
                <a:solidFill>
                  <a:srgbClr val="1FADB6"/>
                </a:solidFill>
                <a:latin typeface="Calibri" panose="020F0502020204030204" pitchFamily="34" charset="0"/>
                <a:cs typeface="Calibri" panose="020F0502020204030204" pitchFamily="34" charset="0"/>
                <a:hlinkClick r:id="rId3"/>
              </a:rPr>
              <a:t>ivanoransky</a:t>
            </a:r>
            <a:r>
              <a:rPr lang="en-US" altLang="zh-TW" sz="1600" cap="all" dirty="0">
                <a:solidFill>
                  <a:srgbClr val="000000"/>
                </a:solidFill>
                <a:latin typeface="Calibri" panose="020F0502020204030204" pitchFamily="34" charset="0"/>
                <a:cs typeface="Calibri" panose="020F0502020204030204" pitchFamily="34" charset="0"/>
              </a:rPr>
              <a:t> </a:t>
            </a:r>
            <a:r>
              <a:rPr lang="en-US" altLang="zh-TW" sz="1600" i="1" cap="all" dirty="0">
                <a:solidFill>
                  <a:srgbClr val="000000"/>
                </a:solidFill>
                <a:latin typeface="Calibri" panose="020F0502020204030204" pitchFamily="34" charset="0"/>
                <a:cs typeface="Calibri" panose="020F0502020204030204" pitchFamily="34" charset="0"/>
              </a:rPr>
              <a:t>and</a:t>
            </a:r>
            <a:r>
              <a:rPr lang="en-US" altLang="zh-TW" sz="1600" cap="all" dirty="0">
                <a:solidFill>
                  <a:srgbClr val="000000"/>
                </a:solidFill>
                <a:latin typeface="Calibri" panose="020F0502020204030204" pitchFamily="34" charset="0"/>
                <a:cs typeface="Calibri" panose="020F0502020204030204" pitchFamily="34" charset="0"/>
              </a:rPr>
              <a:t> </a:t>
            </a:r>
            <a:r>
              <a:rPr lang="en-US" altLang="zh-TW" sz="1600" cap="all" dirty="0">
                <a:solidFill>
                  <a:srgbClr val="000000"/>
                </a:solidFill>
                <a:latin typeface="Calibri" panose="020F0502020204030204" pitchFamily="34" charset="0"/>
                <a:cs typeface="Calibri" panose="020F0502020204030204" pitchFamily="34" charset="0"/>
                <a:hlinkClick r:id="rId4"/>
              </a:rPr>
              <a:t>ADAM MARCUS</a:t>
            </a:r>
            <a:r>
              <a:rPr lang="en-US" altLang="zh-TW" sz="1600" cap="all" dirty="0">
                <a:solidFill>
                  <a:srgbClr val="000000"/>
                </a:solidFill>
                <a:latin typeface="Calibri" panose="020F0502020204030204" pitchFamily="34" charset="0"/>
                <a:cs typeface="Calibri" panose="020F0502020204030204" pitchFamily="34" charset="0"/>
              </a:rPr>
              <a:t> </a:t>
            </a:r>
            <a:r>
              <a:rPr lang="en-US" altLang="zh-TW" sz="1600" cap="all" dirty="0">
                <a:solidFill>
                  <a:srgbClr val="1FADB6"/>
                </a:solidFill>
                <a:latin typeface="Calibri" panose="020F0502020204030204" pitchFamily="34" charset="0"/>
                <a:cs typeface="Calibri" panose="020F0502020204030204" pitchFamily="34" charset="0"/>
                <a:hlinkClick r:id="rId5"/>
              </a:rPr>
              <a:t>@</a:t>
            </a:r>
            <a:r>
              <a:rPr lang="en-US" altLang="zh-TW" sz="1600" cap="all" dirty="0" err="1">
                <a:solidFill>
                  <a:srgbClr val="1FADB6"/>
                </a:solidFill>
                <a:latin typeface="Calibri" panose="020F0502020204030204" pitchFamily="34" charset="0"/>
                <a:cs typeface="Calibri" panose="020F0502020204030204" pitchFamily="34" charset="0"/>
                <a:hlinkClick r:id="rId5"/>
              </a:rPr>
              <a:t>armarcus</a:t>
            </a:r>
            <a:endParaRPr lang="en-US" altLang="zh-TW" sz="1600" cap="all" dirty="0">
              <a:solidFill>
                <a:srgbClr val="000000"/>
              </a:solidFill>
              <a:latin typeface="Calibri" panose="020F0502020204030204" pitchFamily="34" charset="0"/>
              <a:cs typeface="Calibri" panose="020F0502020204030204" pitchFamily="34" charset="0"/>
            </a:endParaRPr>
          </a:p>
          <a:p>
            <a:r>
              <a:rPr lang="en-US" altLang="zh-TW" sz="1600" cap="all" dirty="0">
                <a:solidFill>
                  <a:srgbClr val="000000"/>
                </a:solidFill>
                <a:latin typeface="Calibri" panose="020F0502020204030204" pitchFamily="34" charset="0"/>
                <a:cs typeface="Calibri" panose="020F0502020204030204" pitchFamily="34" charset="0"/>
              </a:rPr>
              <a:t>OCTOBER 14, 2018</a:t>
            </a:r>
          </a:p>
        </p:txBody>
      </p:sp>
      <p:pic>
        <p:nvPicPr>
          <p:cNvPr id="1026" name="Picture 2" descr="https://www.statnews.com/wp-content/uploads/2018/10/piero-anversa-328x37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0570" y="3144262"/>
            <a:ext cx="2541270" cy="2874425"/>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750570" y="6181844"/>
            <a:ext cx="1835759" cy="461665"/>
          </a:xfrm>
          <a:prstGeom prst="rect">
            <a:avLst/>
          </a:prstGeom>
        </p:spPr>
        <p:txBody>
          <a:bodyPr wrap="none">
            <a:spAutoFit/>
          </a:bodyPr>
          <a:lstStyle/>
          <a:p>
            <a:r>
              <a:rPr lang="en-US" altLang="zh-TW" sz="2400" b="1" dirty="0" err="1">
                <a:solidFill>
                  <a:srgbClr val="000000"/>
                </a:solidFill>
                <a:latin typeface="Baskerville-eText"/>
              </a:rPr>
              <a:t>Piero</a:t>
            </a:r>
            <a:r>
              <a:rPr lang="en-US" altLang="zh-TW" sz="2400" b="1" dirty="0">
                <a:solidFill>
                  <a:srgbClr val="000000"/>
                </a:solidFill>
                <a:latin typeface="Baskerville-eText"/>
              </a:rPr>
              <a:t> </a:t>
            </a:r>
            <a:r>
              <a:rPr lang="en-US" altLang="zh-TW" sz="2400" b="1" dirty="0" err="1">
                <a:solidFill>
                  <a:srgbClr val="000000"/>
                </a:solidFill>
                <a:latin typeface="Baskerville-eText"/>
              </a:rPr>
              <a:t>Anversa</a:t>
            </a:r>
            <a:endParaRPr lang="zh-TW" altLang="en-US" sz="2400" b="1" dirty="0"/>
          </a:p>
        </p:txBody>
      </p:sp>
      <p:sp>
        <p:nvSpPr>
          <p:cNvPr id="5" name="文字方塊 4"/>
          <p:cNvSpPr txBox="1"/>
          <p:nvPr/>
        </p:nvSpPr>
        <p:spPr>
          <a:xfrm>
            <a:off x="4819162" y="3144262"/>
            <a:ext cx="3694216" cy="3139321"/>
          </a:xfrm>
          <a:prstGeom prst="rect">
            <a:avLst/>
          </a:prstGeom>
          <a:noFill/>
        </p:spPr>
        <p:txBody>
          <a:bodyPr wrap="none" rtlCol="0">
            <a:spAutoFit/>
          </a:bodyPr>
          <a:lstStyle/>
          <a:p>
            <a:pPr>
              <a:spcBef>
                <a:spcPts val="600"/>
              </a:spcBef>
            </a:pPr>
            <a:r>
              <a:rPr lang="zh-TW" altLang="en-US" sz="2400" b="1" dirty="0">
                <a:solidFill>
                  <a:srgbClr val="0000FF"/>
                </a:solidFill>
                <a:latin typeface="標楷體" panose="03000509000000000000" pitchFamily="65" charset="-120"/>
                <a:ea typeface="標楷體" panose="03000509000000000000" pitchFamily="65" charset="-120"/>
              </a:rPr>
              <a:t>造成的影響</a:t>
            </a:r>
            <a:endParaRPr lang="en-US" altLang="zh-TW" sz="2400" b="1" dirty="0">
              <a:solidFill>
                <a:srgbClr val="0000FF"/>
              </a:solidFill>
              <a:latin typeface="標楷體" panose="03000509000000000000" pitchFamily="65" charset="-120"/>
              <a:ea typeface="標楷體" panose="03000509000000000000" pitchFamily="65" charset="-120"/>
            </a:endParaRPr>
          </a:p>
          <a:p>
            <a:pPr marL="285750" indent="-285750">
              <a:spcBef>
                <a:spcPts val="600"/>
              </a:spcBef>
              <a:buFont typeface="Arial" panose="020B0604020202020204" pitchFamily="34" charset="0"/>
              <a:buChar char="•"/>
            </a:pPr>
            <a:r>
              <a:rPr lang="zh-TW" altLang="en-US" sz="2400" dirty="0">
                <a:solidFill>
                  <a:srgbClr val="0000FF"/>
                </a:solidFill>
                <a:latin typeface="標楷體" panose="03000509000000000000" pitchFamily="65" charset="-120"/>
                <a:ea typeface="標楷體" panose="03000509000000000000" pitchFamily="65" charset="-120"/>
              </a:rPr>
              <a:t>同行</a:t>
            </a:r>
            <a:endParaRPr lang="en-US" altLang="zh-TW" sz="2400" dirty="0">
              <a:solidFill>
                <a:srgbClr val="0000FF"/>
              </a:solidFill>
              <a:latin typeface="標楷體" panose="03000509000000000000" pitchFamily="65" charset="-120"/>
              <a:ea typeface="標楷體" panose="03000509000000000000" pitchFamily="65" charset="-120"/>
            </a:endParaRPr>
          </a:p>
          <a:p>
            <a:pPr marL="285750" indent="-285750">
              <a:spcBef>
                <a:spcPts val="600"/>
              </a:spcBef>
              <a:buFont typeface="Arial" panose="020B0604020202020204" pitchFamily="34" charset="0"/>
              <a:buChar char="•"/>
            </a:pPr>
            <a:r>
              <a:rPr lang="zh-TW" altLang="en-US" sz="2400" dirty="0">
                <a:solidFill>
                  <a:srgbClr val="0000FF"/>
                </a:solidFill>
                <a:latin typeface="標楷體" panose="03000509000000000000" pitchFamily="65" charset="-120"/>
                <a:ea typeface="標楷體" panose="03000509000000000000" pitchFamily="65" charset="-120"/>
              </a:rPr>
              <a:t>合作者（共同作者）</a:t>
            </a:r>
            <a:endParaRPr lang="en-US" altLang="zh-TW" sz="2400" dirty="0">
              <a:solidFill>
                <a:srgbClr val="0000FF"/>
              </a:solidFill>
              <a:latin typeface="標楷體" panose="03000509000000000000" pitchFamily="65" charset="-120"/>
              <a:ea typeface="標楷體" panose="03000509000000000000" pitchFamily="65" charset="-120"/>
            </a:endParaRPr>
          </a:p>
          <a:p>
            <a:pPr marL="285750" indent="-285750">
              <a:spcBef>
                <a:spcPts val="600"/>
              </a:spcBef>
              <a:buFont typeface="Arial" panose="020B0604020202020204" pitchFamily="34" charset="0"/>
              <a:buChar char="•"/>
            </a:pPr>
            <a:r>
              <a:rPr lang="zh-TW" altLang="en-US" sz="2400" dirty="0">
                <a:solidFill>
                  <a:srgbClr val="0000FF"/>
                </a:solidFill>
                <a:latin typeface="標楷體" panose="03000509000000000000" pitchFamily="65" charset="-120"/>
                <a:ea typeface="標楷體" panose="03000509000000000000" pitchFamily="65" charset="-120"/>
              </a:rPr>
              <a:t>臨床實驗</a:t>
            </a:r>
            <a:endParaRPr lang="en-US" altLang="zh-TW" sz="2400" dirty="0">
              <a:solidFill>
                <a:srgbClr val="0000FF"/>
              </a:solidFill>
              <a:latin typeface="標楷體" panose="03000509000000000000" pitchFamily="65" charset="-120"/>
              <a:ea typeface="標楷體" panose="03000509000000000000" pitchFamily="65" charset="-120"/>
            </a:endParaRPr>
          </a:p>
          <a:p>
            <a:pPr marL="285750" indent="-285750">
              <a:spcBef>
                <a:spcPts val="600"/>
              </a:spcBef>
              <a:buFont typeface="Arial" panose="020B0604020202020204" pitchFamily="34" charset="0"/>
              <a:buChar char="•"/>
            </a:pPr>
            <a:r>
              <a:rPr lang="zh-TW" altLang="en-US" sz="2400" dirty="0">
                <a:solidFill>
                  <a:srgbClr val="0000FF"/>
                </a:solidFill>
                <a:latin typeface="標楷體" panose="03000509000000000000" pitchFamily="65" charset="-120"/>
                <a:ea typeface="標楷體" panose="03000509000000000000" pitchFamily="65" charset="-120"/>
              </a:rPr>
              <a:t>生技投資</a:t>
            </a:r>
            <a:endParaRPr lang="en-US" altLang="zh-TW" sz="2400" dirty="0">
              <a:solidFill>
                <a:srgbClr val="0000FF"/>
              </a:solidFill>
              <a:latin typeface="標楷體" panose="03000509000000000000" pitchFamily="65" charset="-120"/>
              <a:ea typeface="標楷體" panose="03000509000000000000" pitchFamily="65" charset="-120"/>
            </a:endParaRPr>
          </a:p>
          <a:p>
            <a:pPr marL="285750" indent="-285750">
              <a:spcBef>
                <a:spcPts val="600"/>
              </a:spcBef>
              <a:buFont typeface="Arial" panose="020B0604020202020204" pitchFamily="34" charset="0"/>
              <a:buChar char="•"/>
            </a:pPr>
            <a:r>
              <a:rPr lang="en-US" altLang="zh-TW" sz="2400" dirty="0">
                <a:solidFill>
                  <a:srgbClr val="0000FF"/>
                </a:solidFill>
                <a:latin typeface="Calibri" panose="020F0502020204030204" pitchFamily="34" charset="0"/>
                <a:ea typeface="標楷體" panose="03000509000000000000" pitchFamily="65" charset="-120"/>
                <a:cs typeface="Calibri" panose="020F0502020204030204" pitchFamily="34" charset="0"/>
              </a:rPr>
              <a:t>Harvard </a:t>
            </a:r>
            <a:r>
              <a:rPr lang="zh-TW" altLang="en-US" sz="2400" dirty="0">
                <a:solidFill>
                  <a:srgbClr val="0000FF"/>
                </a:solidFill>
                <a:latin typeface="標楷體" panose="03000509000000000000" pitchFamily="65" charset="-120"/>
                <a:ea typeface="標楷體" panose="03000509000000000000" pitchFamily="65" charset="-120"/>
              </a:rPr>
              <a:t>的聲譽（捐款）</a:t>
            </a:r>
            <a:endParaRPr lang="en-US" altLang="zh-TW" sz="2400" dirty="0">
              <a:solidFill>
                <a:srgbClr val="0000FF"/>
              </a:solidFill>
              <a:latin typeface="標楷體" panose="03000509000000000000" pitchFamily="65" charset="-120"/>
              <a:ea typeface="標楷體" panose="03000509000000000000" pitchFamily="65" charset="-120"/>
            </a:endParaRPr>
          </a:p>
          <a:p>
            <a:pPr marL="285750" indent="-285750">
              <a:spcBef>
                <a:spcPts val="600"/>
              </a:spcBef>
              <a:buFont typeface="Arial" panose="020B0604020202020204" pitchFamily="34" charset="0"/>
              <a:buChar char="•"/>
            </a:pPr>
            <a:r>
              <a:rPr lang="zh-TW" altLang="en-US" sz="2400" dirty="0">
                <a:solidFill>
                  <a:srgbClr val="0000FF"/>
                </a:solidFill>
                <a:latin typeface="標楷體" panose="03000509000000000000" pitchFamily="65" charset="-120"/>
                <a:ea typeface="標楷體" panose="03000509000000000000" pitchFamily="65" charset="-120"/>
              </a:rPr>
              <a:t>罰款 </a:t>
            </a:r>
            <a:r>
              <a:rPr lang="en-US" altLang="zh-TW" sz="2400" dirty="0">
                <a:solidFill>
                  <a:srgbClr val="0000FF"/>
                </a:solidFill>
                <a:latin typeface="標楷體" panose="03000509000000000000" pitchFamily="65" charset="-120"/>
                <a:ea typeface="標楷體" panose="03000509000000000000" pitchFamily="65" charset="-120"/>
              </a:rPr>
              <a:t>1000</a:t>
            </a:r>
            <a:r>
              <a:rPr lang="zh-TW" altLang="en-US" sz="2400" dirty="0">
                <a:solidFill>
                  <a:srgbClr val="0000FF"/>
                </a:solidFill>
                <a:latin typeface="標楷體" panose="03000509000000000000" pitchFamily="65" charset="-120"/>
                <a:ea typeface="標楷體" panose="03000509000000000000" pitchFamily="65" charset="-120"/>
              </a:rPr>
              <a:t>萬美元</a:t>
            </a:r>
          </a:p>
        </p:txBody>
      </p:sp>
      <p:sp>
        <p:nvSpPr>
          <p:cNvPr id="6" name="文字方塊 5">
            <a:extLst>
              <a:ext uri="{FF2B5EF4-FFF2-40B4-BE49-F238E27FC236}">
                <a16:creationId xmlns:a16="http://schemas.microsoft.com/office/drawing/2014/main" id="{44D78B8F-3CDC-408D-8FD1-AF78D9453378}"/>
              </a:ext>
            </a:extLst>
          </p:cNvPr>
          <p:cNvSpPr txBox="1"/>
          <p:nvPr/>
        </p:nvSpPr>
        <p:spPr>
          <a:xfrm flipH="1">
            <a:off x="8900162" y="3144262"/>
            <a:ext cx="2766350" cy="461665"/>
          </a:xfrm>
          <a:prstGeom prst="rect">
            <a:avLst/>
          </a:prstGeom>
          <a:noFill/>
        </p:spPr>
        <p:txBody>
          <a:bodyPr wrap="square" rtlCol="0">
            <a:spAutoFit/>
          </a:bodyPr>
          <a:lstStyle/>
          <a:p>
            <a:r>
              <a:rPr lang="zh-TW" altLang="en-US" sz="2400" b="1" dirty="0">
                <a:solidFill>
                  <a:srgbClr val="FF0000"/>
                </a:solidFill>
                <a:latin typeface="標楷體" panose="03000509000000000000" pitchFamily="65" charset="-120"/>
                <a:ea typeface="標楷體" panose="03000509000000000000" pitchFamily="65" charset="-120"/>
              </a:rPr>
              <a:t>欺騙</a:t>
            </a:r>
            <a:r>
              <a:rPr lang="en-US" altLang="zh-TW" sz="2400" b="1" dirty="0">
                <a:solidFill>
                  <a:srgbClr val="FF0000"/>
                </a:solidFill>
                <a:latin typeface="標楷體" panose="03000509000000000000" pitchFamily="65" charset="-120"/>
                <a:ea typeface="標楷體" panose="03000509000000000000" pitchFamily="65" charset="-120"/>
              </a:rPr>
              <a:t>:</a:t>
            </a:r>
            <a:r>
              <a:rPr lang="zh-TW" altLang="en-US" sz="2400" b="1" dirty="0">
                <a:solidFill>
                  <a:srgbClr val="FF0000"/>
                </a:solidFill>
                <a:latin typeface="標楷體" panose="03000509000000000000" pitchFamily="65" charset="-120"/>
                <a:ea typeface="標楷體" panose="03000509000000000000" pitchFamily="65" charset="-120"/>
              </a:rPr>
              <a:t> 造假、變造</a:t>
            </a:r>
          </a:p>
        </p:txBody>
      </p:sp>
    </p:spTree>
    <p:extLst>
      <p:ext uri="{BB962C8B-B14F-4D97-AF65-F5344CB8AC3E}">
        <p14:creationId xmlns:p14="http://schemas.microsoft.com/office/powerpoint/2010/main" val="275512969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E6EC8D70-E3CE-40F6-A8A0-AE082752E11D}"/>
              </a:ext>
            </a:extLst>
          </p:cNvPr>
          <p:cNvSpPr>
            <a:spLocks noGrp="1"/>
          </p:cNvSpPr>
          <p:nvPr>
            <p:ph type="body" sz="quarter" idx="10"/>
          </p:nvPr>
        </p:nvSpPr>
        <p:spPr/>
        <p:txBody>
          <a:bodyPr>
            <a:noAutofit/>
          </a:bodyPr>
          <a:lstStyle/>
          <a:p>
            <a:r>
              <a:rPr lang="zh-TW" altLang="en-US" sz="3200" dirty="0">
                <a:latin typeface="標楷體" panose="03000509000000000000" pitchFamily="65" charset="-120"/>
                <a:ea typeface="標楷體" panose="03000509000000000000" pitchFamily="65" charset="-120"/>
              </a:rPr>
              <a:t>國科會對一稿二投的規範</a:t>
            </a:r>
          </a:p>
        </p:txBody>
      </p:sp>
      <p:sp>
        <p:nvSpPr>
          <p:cNvPr id="3" name="矩形 2">
            <a:extLst>
              <a:ext uri="{FF2B5EF4-FFF2-40B4-BE49-F238E27FC236}">
                <a16:creationId xmlns:a16="http://schemas.microsoft.com/office/drawing/2014/main" id="{7389985D-5751-43F0-9170-54FEA5AB7F0E}"/>
              </a:ext>
            </a:extLst>
          </p:cNvPr>
          <p:cNvSpPr/>
          <p:nvPr/>
        </p:nvSpPr>
        <p:spPr>
          <a:xfrm>
            <a:off x="615616" y="4313767"/>
            <a:ext cx="10960768" cy="2462213"/>
          </a:xfrm>
          <a:prstGeom prst="rect">
            <a:avLst/>
          </a:prstGeom>
        </p:spPr>
        <p:txBody>
          <a:bodyPr wrap="square">
            <a:spAutoFit/>
          </a:bodyPr>
          <a:lstStyle/>
          <a:p>
            <a:pPr>
              <a:spcAft>
                <a:spcPts val="1200"/>
              </a:spcAft>
            </a:pPr>
            <a:r>
              <a:rPr lang="zh-TW" altLang="en-US" sz="2400" b="1" dirty="0">
                <a:latin typeface="標楷體" panose="03000509000000000000" pitchFamily="65" charset="-120"/>
                <a:ea typeface="標楷體" panose="03000509000000000000" pitchFamily="65" charset="-120"/>
              </a:rPr>
              <a:t>國科會補助專題研究計畫作業要點</a:t>
            </a:r>
            <a:endParaRPr lang="en-US" altLang="zh-TW" sz="2400" b="1" dirty="0">
              <a:latin typeface="標楷體" panose="03000509000000000000" pitchFamily="65" charset="-120"/>
              <a:ea typeface="標楷體" panose="03000509000000000000" pitchFamily="65" charset="-120"/>
            </a:endParaRPr>
          </a:p>
          <a:p>
            <a:r>
              <a:rPr lang="zh-TW" altLang="en-US" sz="2400" b="1" dirty="0">
                <a:solidFill>
                  <a:prstClr val="black"/>
                </a:solidFill>
                <a:latin typeface="標楷體" panose="03000509000000000000" pitchFamily="65" charset="-120"/>
                <a:ea typeface="標楷體" panose="03000509000000000000" pitchFamily="65" charset="-120"/>
              </a:rPr>
              <a:t>第二十六點</a:t>
            </a:r>
            <a:r>
              <a:rPr lang="en-US" altLang="zh-TW" sz="2400" b="1" dirty="0">
                <a:solidFill>
                  <a:prstClr val="black"/>
                </a:solidFill>
                <a:latin typeface="標楷體" panose="03000509000000000000" pitchFamily="65" charset="-120"/>
                <a:ea typeface="標楷體" panose="03000509000000000000" pitchFamily="65" charset="-120"/>
              </a:rPr>
              <a:t>(</a:t>
            </a:r>
            <a:r>
              <a:rPr lang="zh-TW" altLang="en-US" sz="2400" b="1" dirty="0">
                <a:solidFill>
                  <a:prstClr val="black"/>
                </a:solidFill>
                <a:latin typeface="標楷體" panose="03000509000000000000" pitchFamily="65" charset="-120"/>
                <a:ea typeface="標楷體" panose="03000509000000000000" pitchFamily="65" charset="-120"/>
              </a:rPr>
              <a:t>略以</a:t>
            </a:r>
            <a:r>
              <a:rPr lang="en-US" altLang="zh-TW" sz="2400" b="1" dirty="0">
                <a:solidFill>
                  <a:prstClr val="black"/>
                </a:solidFill>
                <a:latin typeface="標楷體" panose="03000509000000000000" pitchFamily="65" charset="-120"/>
                <a:ea typeface="標楷體" panose="03000509000000000000" pitchFamily="65" charset="-120"/>
              </a:rPr>
              <a:t>):</a:t>
            </a:r>
          </a:p>
          <a:p>
            <a:pPr marL="452438" indent="-452438"/>
            <a:r>
              <a:rPr lang="en-US" altLang="zh-TW" sz="2400" dirty="0">
                <a:solidFill>
                  <a:prstClr val="black"/>
                </a:solidFill>
                <a:latin typeface="標楷體" panose="03000509000000000000" pitchFamily="65" charset="-120"/>
                <a:ea typeface="標楷體" panose="03000509000000000000" pitchFamily="65" charset="-120"/>
              </a:rPr>
              <a:t>(</a:t>
            </a:r>
            <a:r>
              <a:rPr lang="zh-TW" altLang="en-US" sz="2400" dirty="0">
                <a:solidFill>
                  <a:prstClr val="black"/>
                </a:solidFill>
                <a:latin typeface="標楷體" panose="03000509000000000000" pitchFamily="65" charset="-120"/>
                <a:ea typeface="標楷體" panose="03000509000000000000" pitchFamily="65" charset="-120"/>
              </a:rPr>
              <a:t>五</a:t>
            </a:r>
            <a:r>
              <a:rPr lang="en-US" altLang="zh-TW" sz="2400" dirty="0">
                <a:solidFill>
                  <a:prstClr val="black"/>
                </a:solidFill>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同一研究計畫不得同時重複向本部提出申請</a:t>
            </a:r>
            <a:r>
              <a:rPr lang="zh-TW" altLang="en-US" sz="2400" dirty="0">
                <a:solidFill>
                  <a:prstClr val="black"/>
                </a:solidFill>
                <a:latin typeface="標楷體" panose="03000509000000000000" pitchFamily="65" charset="-120"/>
                <a:ea typeface="標楷體" panose="03000509000000000000" pitchFamily="65" charset="-120"/>
              </a:rPr>
              <a:t>，違反規定者，</a:t>
            </a:r>
            <a:r>
              <a:rPr lang="zh-TW" altLang="en-US" sz="2400" b="1" dirty="0">
                <a:solidFill>
                  <a:srgbClr val="FF0000"/>
                </a:solidFill>
                <a:latin typeface="標楷體" panose="03000509000000000000" pitchFamily="65" charset="-120"/>
                <a:ea typeface="標楷體" panose="03000509000000000000" pitchFamily="65" charset="-120"/>
              </a:rPr>
              <a:t>依本部學術倫理案件處理及審議要點規定處理</a:t>
            </a:r>
            <a:r>
              <a:rPr lang="zh-TW" altLang="en-US" sz="2400" dirty="0">
                <a:solidFill>
                  <a:prstClr val="black"/>
                </a:solidFill>
                <a:latin typeface="標楷體" panose="03000509000000000000" pitchFamily="65" charset="-120"/>
                <a:ea typeface="標楷體" panose="03000509000000000000" pitchFamily="65" charset="-120"/>
              </a:rPr>
              <a:t>。</a:t>
            </a:r>
            <a:endParaRPr lang="en-US" altLang="zh-TW" sz="2400" dirty="0">
              <a:solidFill>
                <a:prstClr val="black"/>
              </a:solidFill>
              <a:latin typeface="標楷體" panose="03000509000000000000" pitchFamily="65" charset="-120"/>
              <a:ea typeface="標楷體" panose="03000509000000000000" pitchFamily="65" charset="-120"/>
            </a:endParaRPr>
          </a:p>
          <a:p>
            <a:pPr marL="452438" indent="-452438"/>
            <a:r>
              <a:rPr lang="en-US" altLang="zh-TW" sz="2400" dirty="0">
                <a:solidFill>
                  <a:prstClr val="black"/>
                </a:solidFill>
                <a:latin typeface="標楷體" panose="03000509000000000000" pitchFamily="65" charset="-120"/>
                <a:ea typeface="標楷體" panose="03000509000000000000" pitchFamily="65" charset="-120"/>
              </a:rPr>
              <a:t>(</a:t>
            </a:r>
            <a:r>
              <a:rPr lang="zh-TW" altLang="en-US" sz="2400" dirty="0">
                <a:solidFill>
                  <a:prstClr val="black"/>
                </a:solidFill>
                <a:latin typeface="標楷體" panose="03000509000000000000" pitchFamily="65" charset="-120"/>
                <a:ea typeface="標楷體" panose="03000509000000000000" pitchFamily="65" charset="-120"/>
              </a:rPr>
              <a:t>六</a:t>
            </a:r>
            <a:r>
              <a:rPr lang="en-US" altLang="zh-TW" sz="2400" dirty="0">
                <a:solidFill>
                  <a:prstClr val="black"/>
                </a:solidFill>
                <a:latin typeface="標楷體" panose="03000509000000000000" pitchFamily="65" charset="-120"/>
                <a:ea typeface="標楷體" panose="03000509000000000000" pitchFamily="65" charset="-120"/>
              </a:rPr>
              <a:t>)</a:t>
            </a:r>
            <a:r>
              <a:rPr lang="zh-TW" altLang="en-US" sz="2400" dirty="0">
                <a:solidFill>
                  <a:prstClr val="black"/>
                </a:solidFill>
                <a:latin typeface="標楷體" panose="03000509000000000000" pitchFamily="65" charset="-120"/>
                <a:ea typeface="標楷體" panose="03000509000000000000" pitchFamily="65" charset="-120"/>
              </a:rPr>
              <a:t>以同一研究計畫向本部及其他機構申請補助時，應於計畫申請書 內詳列申請本部及其他機構補助之項目及金額，同一項目及金額不得重複申請補助。</a:t>
            </a:r>
          </a:p>
        </p:txBody>
      </p:sp>
      <p:sp>
        <p:nvSpPr>
          <p:cNvPr id="4" name="矩形 3">
            <a:extLst>
              <a:ext uri="{FF2B5EF4-FFF2-40B4-BE49-F238E27FC236}">
                <a16:creationId xmlns:a16="http://schemas.microsoft.com/office/drawing/2014/main" id="{309901C9-441A-4AA8-97A7-3791194F69C9}"/>
              </a:ext>
            </a:extLst>
          </p:cNvPr>
          <p:cNvSpPr/>
          <p:nvPr/>
        </p:nvSpPr>
        <p:spPr>
          <a:xfrm>
            <a:off x="615616" y="1509047"/>
            <a:ext cx="10695761" cy="2677656"/>
          </a:xfrm>
          <a:prstGeom prst="rect">
            <a:avLst/>
          </a:prstGeom>
        </p:spPr>
        <p:txBody>
          <a:bodyPr wrap="square">
            <a:spAutoFit/>
          </a:bodyPr>
          <a:lstStyle/>
          <a:p>
            <a:r>
              <a:rPr lang="en-US" altLang="zh-TW" sz="2400" dirty="0">
                <a:solidFill>
                  <a:srgbClr val="373737"/>
                </a:solidFill>
                <a:latin typeface="標楷體" panose="03000509000000000000" pitchFamily="65" charset="-120"/>
                <a:ea typeface="標楷體" panose="03000509000000000000" pitchFamily="65" charset="-120"/>
              </a:rPr>
              <a:t>8. </a:t>
            </a:r>
            <a:r>
              <a:rPr lang="zh-TW" altLang="en-US" sz="2400" dirty="0">
                <a:solidFill>
                  <a:srgbClr val="FF0000"/>
                </a:solidFill>
                <a:latin typeface="標楷體" panose="03000509000000000000" pitchFamily="65" charset="-120"/>
                <a:ea typeface="標楷體" panose="03000509000000000000" pitchFamily="65" charset="-120"/>
              </a:rPr>
              <a:t>同一研究計畫不得重複申請補助</a:t>
            </a:r>
            <a:r>
              <a:rPr lang="zh-TW" altLang="en-US" sz="2400" dirty="0">
                <a:solidFill>
                  <a:srgbClr val="373737"/>
                </a:solidFill>
                <a:latin typeface="標楷體" panose="03000509000000000000" pitchFamily="65" charset="-120"/>
                <a:ea typeface="標楷體" panose="03000509000000000000" pitchFamily="65" charset="-120"/>
              </a:rPr>
              <a:t>；論文一稿多投應遵守發表單位（期刊與會議等）之出版倫理規定：</a:t>
            </a:r>
          </a:p>
          <a:p>
            <a:r>
              <a:rPr lang="en-US" altLang="zh-TW" sz="2400" dirty="0">
                <a:solidFill>
                  <a:srgbClr val="373737"/>
                </a:solidFill>
                <a:latin typeface="標楷體" panose="03000509000000000000" pitchFamily="65" charset="-120"/>
                <a:ea typeface="標楷體" panose="03000509000000000000" pitchFamily="65" charset="-120"/>
              </a:rPr>
              <a:t>(1)</a:t>
            </a:r>
            <a:r>
              <a:rPr lang="zh-TW" altLang="en-US" sz="2400" dirty="0">
                <a:solidFill>
                  <a:srgbClr val="0000FF"/>
                </a:solidFill>
                <a:latin typeface="標楷體" panose="03000509000000000000" pitchFamily="65" charset="-120"/>
                <a:ea typeface="標楷體" panose="03000509000000000000" pitchFamily="65" charset="-120"/>
              </a:rPr>
              <a:t>同一研究計畫不得同時重複向本部提出申請</a:t>
            </a:r>
            <a:r>
              <a:rPr lang="zh-TW" altLang="en-US" sz="2400" dirty="0">
                <a:solidFill>
                  <a:srgbClr val="373737"/>
                </a:solidFill>
                <a:latin typeface="標楷體" panose="03000509000000000000" pitchFamily="65" charset="-120"/>
                <a:ea typeface="標楷體" panose="03000509000000000000" pitchFamily="65" charset="-120"/>
              </a:rPr>
              <a:t>。以同一研究計畫向本部及其他機構申請補助時，應於計畫申請書內詳列申請本部及其他機構補助之項目及金額，</a:t>
            </a:r>
            <a:r>
              <a:rPr lang="zh-TW" altLang="en-US" sz="2400" dirty="0">
                <a:solidFill>
                  <a:srgbClr val="FF0000"/>
                </a:solidFill>
                <a:latin typeface="標楷體" panose="03000509000000000000" pitchFamily="65" charset="-120"/>
                <a:ea typeface="標楷體" panose="03000509000000000000" pitchFamily="65" charset="-120"/>
              </a:rPr>
              <a:t>同一項目及金額不得重複申請補助</a:t>
            </a:r>
            <a:r>
              <a:rPr lang="zh-TW" altLang="en-US" sz="2400" dirty="0">
                <a:solidFill>
                  <a:srgbClr val="373737"/>
                </a:solidFill>
                <a:latin typeface="標楷體" panose="03000509000000000000" pitchFamily="65" charset="-120"/>
                <a:ea typeface="標楷體" panose="03000509000000000000" pitchFamily="65" charset="-120"/>
              </a:rPr>
              <a:t>。</a:t>
            </a:r>
          </a:p>
          <a:p>
            <a:r>
              <a:rPr lang="en-US" altLang="zh-TW" sz="2400" dirty="0">
                <a:solidFill>
                  <a:srgbClr val="373737"/>
                </a:solidFill>
                <a:latin typeface="標楷體" panose="03000509000000000000" pitchFamily="65" charset="-120"/>
                <a:ea typeface="標楷體" panose="03000509000000000000" pitchFamily="65" charset="-120"/>
              </a:rPr>
              <a:t>(2)</a:t>
            </a:r>
            <a:r>
              <a:rPr lang="zh-TW" altLang="en-US" sz="2400" dirty="0">
                <a:solidFill>
                  <a:srgbClr val="373737"/>
                </a:solidFill>
                <a:latin typeface="標楷體" panose="03000509000000000000" pitchFamily="65" charset="-120"/>
                <a:ea typeface="標楷體" panose="03000509000000000000" pitchFamily="65" charset="-120"/>
              </a:rPr>
              <a:t>論文是否被允許一稿多投，應遵守發表單位（期刊與會議等）之出版倫理相關規定。</a:t>
            </a:r>
            <a:endParaRPr lang="zh-TW" altLang="en-US" sz="2400" b="0" i="0" dirty="0">
              <a:solidFill>
                <a:srgbClr val="373737"/>
              </a:solidFill>
              <a:effectLst/>
              <a:latin typeface="標楷體" panose="03000509000000000000" pitchFamily="65" charset="-120"/>
              <a:ea typeface="標楷體" panose="03000509000000000000" pitchFamily="65" charset="-120"/>
            </a:endParaRPr>
          </a:p>
        </p:txBody>
      </p:sp>
      <p:sp>
        <p:nvSpPr>
          <p:cNvPr id="5" name="矩形 4">
            <a:extLst>
              <a:ext uri="{FF2B5EF4-FFF2-40B4-BE49-F238E27FC236}">
                <a16:creationId xmlns:a16="http://schemas.microsoft.com/office/drawing/2014/main" id="{EF6916C6-9C85-41AB-A689-E611C9DFB720}"/>
              </a:ext>
            </a:extLst>
          </p:cNvPr>
          <p:cNvSpPr/>
          <p:nvPr/>
        </p:nvSpPr>
        <p:spPr>
          <a:xfrm>
            <a:off x="615616" y="1047382"/>
            <a:ext cx="9657349" cy="461665"/>
          </a:xfrm>
          <a:prstGeom prst="rect">
            <a:avLst/>
          </a:prstGeom>
        </p:spPr>
        <p:txBody>
          <a:bodyPr wrap="square">
            <a:spAutoFit/>
          </a:bodyPr>
          <a:lstStyle/>
          <a:p>
            <a:r>
              <a:rPr lang="zh-TW" altLang="en-US" sz="2400" b="1" dirty="0">
                <a:solidFill>
                  <a:srgbClr val="373737"/>
                </a:solidFill>
                <a:latin typeface="標楷體" panose="03000509000000000000" pitchFamily="65" charset="-120"/>
                <a:ea typeface="標楷體" panose="03000509000000000000" pitchFamily="65" charset="-120"/>
              </a:rPr>
              <a:t>國科會對研究人員學術倫理規範第八點 </a:t>
            </a:r>
            <a:r>
              <a:rPr lang="en-US" altLang="zh-TW" sz="2400" b="1" dirty="0">
                <a:solidFill>
                  <a:srgbClr val="373737"/>
                </a:solidFill>
                <a:latin typeface="標楷體" panose="03000509000000000000" pitchFamily="65" charset="-120"/>
                <a:ea typeface="標楷體" panose="03000509000000000000" pitchFamily="65" charset="-120"/>
              </a:rPr>
              <a:t>(</a:t>
            </a:r>
            <a:r>
              <a:rPr lang="en-US" altLang="zh-TW" sz="2400" dirty="0">
                <a:solidFill>
                  <a:srgbClr val="373737"/>
                </a:solidFill>
                <a:latin typeface="標楷體" panose="03000509000000000000" pitchFamily="65" charset="-120"/>
                <a:ea typeface="標楷體" panose="03000509000000000000" pitchFamily="65" charset="-120"/>
              </a:rPr>
              <a:t>108</a:t>
            </a:r>
            <a:r>
              <a:rPr lang="zh-TW" altLang="en-US" sz="2400" dirty="0">
                <a:solidFill>
                  <a:srgbClr val="373737"/>
                </a:solidFill>
                <a:latin typeface="標楷體" panose="03000509000000000000" pitchFamily="65" charset="-120"/>
                <a:ea typeface="標楷體" panose="03000509000000000000" pitchFamily="65" charset="-120"/>
              </a:rPr>
              <a:t>年</a:t>
            </a:r>
            <a:r>
              <a:rPr lang="en-US" altLang="zh-TW" sz="2400" dirty="0">
                <a:solidFill>
                  <a:srgbClr val="373737"/>
                </a:solidFill>
                <a:latin typeface="標楷體" panose="03000509000000000000" pitchFamily="65" charset="-120"/>
                <a:ea typeface="標楷體" panose="03000509000000000000" pitchFamily="65" charset="-120"/>
              </a:rPr>
              <a:t>11</a:t>
            </a:r>
            <a:r>
              <a:rPr lang="zh-TW" altLang="en-US" sz="2400" dirty="0">
                <a:solidFill>
                  <a:srgbClr val="373737"/>
                </a:solidFill>
                <a:latin typeface="標楷體" panose="03000509000000000000" pitchFamily="65" charset="-120"/>
                <a:ea typeface="標楷體" panose="03000509000000000000" pitchFamily="65" charset="-120"/>
              </a:rPr>
              <a:t>月</a:t>
            </a:r>
            <a:r>
              <a:rPr lang="en-US" altLang="zh-TW" sz="2400" dirty="0">
                <a:solidFill>
                  <a:srgbClr val="373737"/>
                </a:solidFill>
                <a:latin typeface="標楷體" panose="03000509000000000000" pitchFamily="65" charset="-120"/>
                <a:ea typeface="標楷體" panose="03000509000000000000" pitchFamily="65" charset="-120"/>
              </a:rPr>
              <a:t>21</a:t>
            </a:r>
            <a:r>
              <a:rPr lang="zh-TW" altLang="en-US" sz="2400" dirty="0">
                <a:solidFill>
                  <a:srgbClr val="373737"/>
                </a:solidFill>
                <a:latin typeface="標楷體" panose="03000509000000000000" pitchFamily="65" charset="-120"/>
                <a:ea typeface="標楷體" panose="03000509000000000000" pitchFamily="65" charset="-120"/>
              </a:rPr>
              <a:t>日修正</a:t>
            </a:r>
            <a:r>
              <a:rPr lang="en-US" altLang="zh-TW" sz="2400" dirty="0">
                <a:solidFill>
                  <a:srgbClr val="373737"/>
                </a:solidFill>
                <a:latin typeface="標楷體" panose="03000509000000000000" pitchFamily="65" charset="-120"/>
                <a:ea typeface="標楷體" panose="03000509000000000000" pitchFamily="65" charset="-120"/>
              </a:rPr>
              <a:t>)</a:t>
            </a:r>
            <a:endParaRPr lang="zh-TW" altLang="en-US" sz="2400" b="0" i="0" dirty="0">
              <a:solidFill>
                <a:srgbClr val="373737"/>
              </a:solidFill>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854258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EAD9AD39-DE05-47B3-B786-B0948C2AAA55}"/>
              </a:ext>
            </a:extLst>
          </p:cNvPr>
          <p:cNvSpPr>
            <a:spLocks noGrp="1"/>
          </p:cNvSpPr>
          <p:nvPr>
            <p:ph type="body" sz="quarter" idx="10"/>
          </p:nvPr>
        </p:nvSpPr>
        <p:spPr/>
        <p:txBody>
          <a:bodyPr>
            <a:noAutofit/>
          </a:bodyPr>
          <a:lstStyle/>
          <a:p>
            <a:r>
              <a:rPr lang="zh-TW" altLang="en-US" sz="3200" dirty="0">
                <a:latin typeface="標楷體" panose="03000509000000000000" pitchFamily="65" charset="-120"/>
                <a:ea typeface="標楷體" panose="03000509000000000000" pitchFamily="65" charset="-120"/>
              </a:rPr>
              <a:t>一稿二投、一魚兩吃</a:t>
            </a:r>
            <a:endParaRPr lang="zh-TW" altLang="en-US" sz="3200" dirty="0"/>
          </a:p>
        </p:txBody>
      </p:sp>
      <p:sp>
        <p:nvSpPr>
          <p:cNvPr id="5" name="文字方塊 4">
            <a:extLst>
              <a:ext uri="{FF2B5EF4-FFF2-40B4-BE49-F238E27FC236}">
                <a16:creationId xmlns:a16="http://schemas.microsoft.com/office/drawing/2014/main" id="{81366B5F-13E3-49D2-ADA5-3278D71DC6B2}"/>
              </a:ext>
            </a:extLst>
          </p:cNvPr>
          <p:cNvSpPr txBox="1"/>
          <p:nvPr/>
        </p:nvSpPr>
        <p:spPr>
          <a:xfrm>
            <a:off x="633401" y="1569893"/>
            <a:ext cx="10661038" cy="830997"/>
          </a:xfrm>
          <a:prstGeom prst="rect">
            <a:avLst/>
          </a:prstGeom>
          <a:noFill/>
        </p:spPr>
        <p:txBody>
          <a:bodyPr wrap="square" rtlCol="0">
            <a:spAutoFit/>
          </a:bodyPr>
          <a:lstStyle/>
          <a:p>
            <a:r>
              <a:rPr lang="zh-TW" altLang="en-US" sz="2400" dirty="0">
                <a:latin typeface="標楷體" panose="03000509000000000000" pitchFamily="65" charset="-120"/>
                <a:ea typeface="標楷體" panose="03000509000000000000" pitchFamily="65" charset="-120"/>
              </a:rPr>
              <a:t>系列性研究難免主題相似，申請人有責任明確說明此計畫與其他執行或申請中計畫的相關性與差異性，以避免引起誤解及爭議。</a:t>
            </a:r>
          </a:p>
        </p:txBody>
      </p:sp>
      <p:sp>
        <p:nvSpPr>
          <p:cNvPr id="6" name="文字方塊 5">
            <a:extLst>
              <a:ext uri="{FF2B5EF4-FFF2-40B4-BE49-F238E27FC236}">
                <a16:creationId xmlns:a16="http://schemas.microsoft.com/office/drawing/2014/main" id="{B1B18298-B6AF-4489-9336-56FA4772FB8F}"/>
              </a:ext>
            </a:extLst>
          </p:cNvPr>
          <p:cNvSpPr txBox="1"/>
          <p:nvPr/>
        </p:nvSpPr>
        <p:spPr>
          <a:xfrm>
            <a:off x="633401" y="3182981"/>
            <a:ext cx="10661038" cy="1200329"/>
          </a:xfrm>
          <a:prstGeom prst="rect">
            <a:avLst/>
          </a:prstGeom>
          <a:noFill/>
        </p:spPr>
        <p:txBody>
          <a:bodyPr wrap="square" rtlCol="0">
            <a:spAutoFit/>
          </a:bodyPr>
          <a:lstStyle/>
          <a:p>
            <a:r>
              <a:rPr lang="zh-TW" altLang="en-US" sz="2400" dirty="0">
                <a:latin typeface="標楷體" panose="03000509000000000000" pitchFamily="65" charset="-120"/>
                <a:ea typeface="標楷體" panose="03000509000000000000" pitchFamily="65" charset="-120"/>
              </a:rPr>
              <a:t>建議說明</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 本計畫申請內容與本人執行中另一計畫內容部分重複，因執行中計畫僅獲補助</a:t>
            </a:r>
            <a:r>
              <a:rPr lang="en-US" altLang="zh-TW" sz="2400" dirty="0">
                <a:latin typeface="標楷體" panose="03000509000000000000" pitchFamily="65" charset="-120"/>
                <a:ea typeface="標楷體" panose="03000509000000000000" pitchFamily="65" charset="-120"/>
              </a:rPr>
              <a:t>100</a:t>
            </a:r>
            <a:r>
              <a:rPr lang="zh-TW" altLang="en-US" sz="2400" dirty="0">
                <a:latin typeface="標楷體" panose="03000509000000000000" pitchFamily="65" charset="-120"/>
                <a:ea typeface="標楷體" panose="03000509000000000000" pitchFamily="65" charset="-120"/>
              </a:rPr>
              <a:t>萬元，只夠執行原計畫中</a:t>
            </a:r>
            <a:r>
              <a:rPr lang="en-US" altLang="zh-TW" sz="2400" dirty="0">
                <a:latin typeface="標楷體" panose="03000509000000000000" pitchFamily="65" charset="-120"/>
                <a:ea typeface="標楷體" panose="03000509000000000000" pitchFamily="65" charset="-120"/>
              </a:rPr>
              <a:t>1/3</a:t>
            </a:r>
            <a:r>
              <a:rPr lang="zh-TW" altLang="en-US" sz="2400" dirty="0">
                <a:latin typeface="標楷體" panose="03000509000000000000" pitchFamily="65" charset="-120"/>
                <a:ea typeface="標楷體" panose="03000509000000000000" pitchFamily="65" charset="-120"/>
              </a:rPr>
              <a:t>樣本的分析，因此本計畫申請補助以執行另外</a:t>
            </a:r>
            <a:r>
              <a:rPr lang="en-US" altLang="zh-TW" sz="2400" dirty="0">
                <a:latin typeface="標楷體" panose="03000509000000000000" pitchFamily="65" charset="-120"/>
                <a:ea typeface="標楷體" panose="03000509000000000000" pitchFamily="65" charset="-120"/>
              </a:rPr>
              <a:t>2/3</a:t>
            </a:r>
            <a:r>
              <a:rPr lang="zh-TW" altLang="en-US" sz="2400" dirty="0">
                <a:latin typeface="標楷體" panose="03000509000000000000" pitchFamily="65" charset="-120"/>
                <a:ea typeface="標楷體" panose="03000509000000000000" pitchFamily="65" charset="-120"/>
              </a:rPr>
              <a:t>樣本的分析，樣本不同，經費並非重複使用。 </a:t>
            </a:r>
          </a:p>
        </p:txBody>
      </p:sp>
    </p:spTree>
    <p:extLst>
      <p:ext uri="{BB962C8B-B14F-4D97-AF65-F5344CB8AC3E}">
        <p14:creationId xmlns:p14="http://schemas.microsoft.com/office/powerpoint/2010/main" val="239558474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00EF8100-0C97-4E08-ADDF-BC12EE4E4828}"/>
              </a:ext>
            </a:extLst>
          </p:cNvPr>
          <p:cNvSpPr>
            <a:spLocks noGrp="1"/>
          </p:cNvSpPr>
          <p:nvPr>
            <p:ph type="body" sz="quarter" idx="10"/>
          </p:nvPr>
        </p:nvSpPr>
        <p:spPr>
          <a:xfrm>
            <a:off x="659003" y="258233"/>
            <a:ext cx="9491993" cy="529569"/>
          </a:xfrm>
        </p:spPr>
        <p:txBody>
          <a:bodyPr>
            <a:noAutofit/>
          </a:bodyPr>
          <a:lstStyle/>
          <a:p>
            <a:r>
              <a:rPr lang="zh-TW" altLang="en-US" sz="3200" dirty="0">
                <a:latin typeface="標楷體" panose="03000509000000000000" pitchFamily="65" charset="-120"/>
                <a:ea typeface="標楷體" panose="03000509000000000000" pitchFamily="65" charset="-120"/>
              </a:rPr>
              <a:t>科技部生科司陳司長敬致學界信函 </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(110.8.20)</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矩形 3">
            <a:extLst>
              <a:ext uri="{FF2B5EF4-FFF2-40B4-BE49-F238E27FC236}">
                <a16:creationId xmlns:a16="http://schemas.microsoft.com/office/drawing/2014/main" id="{48B595DC-7944-425C-B31A-3875A9F47BA4}"/>
              </a:ext>
            </a:extLst>
          </p:cNvPr>
          <p:cNvSpPr/>
          <p:nvPr/>
        </p:nvSpPr>
        <p:spPr>
          <a:xfrm>
            <a:off x="659001" y="5729630"/>
            <a:ext cx="10765211" cy="1015663"/>
          </a:xfrm>
          <a:prstGeom prst="rect">
            <a:avLst/>
          </a:prstGeom>
        </p:spPr>
        <p:txBody>
          <a:bodyPr wrap="square">
            <a:spAutoFit/>
          </a:bodyPr>
          <a:lstStyle/>
          <a:p>
            <a:r>
              <a:rPr lang="zh-TW" altLang="en-US" sz="2000" dirty="0">
                <a:solidFill>
                  <a:srgbClr val="000000"/>
                </a:solidFill>
                <a:latin typeface="標楷體" panose="03000509000000000000" pitchFamily="65" charset="-120"/>
                <a:ea typeface="標楷體" panose="03000509000000000000" pitchFamily="65" charset="-120"/>
              </a:rPr>
              <a:t>建議計畫主持人於計畫申請案送出前，</a:t>
            </a:r>
            <a:r>
              <a:rPr lang="zh-TW" altLang="en-US" sz="2000" dirty="0">
                <a:solidFill>
                  <a:srgbClr val="FF0000"/>
                </a:solidFill>
                <a:latin typeface="標楷體" panose="03000509000000000000" pitchFamily="65" charset="-120"/>
                <a:ea typeface="標楷體" panose="03000509000000000000" pitchFamily="65" charset="-120"/>
              </a:rPr>
              <a:t>自行完成「原創性比對」相關資料</a:t>
            </a:r>
            <a:r>
              <a:rPr lang="zh-TW" altLang="en-US" sz="2000" dirty="0">
                <a:solidFill>
                  <a:srgbClr val="000000"/>
                </a:solidFill>
                <a:latin typeface="標楷體" panose="03000509000000000000" pitchFamily="65" charset="-120"/>
                <a:ea typeface="標楷體" panose="03000509000000000000" pitchFamily="65" charset="-120"/>
              </a:rPr>
              <a:t>。可先利用比對軟體確認是否有引用不當之疑慮，及時修正計畫文稿內容，不僅可提升計畫品質，亦能降低學術倫理風險。</a:t>
            </a:r>
            <a:endParaRPr lang="zh-TW" altLang="en-US" sz="2000" dirty="0">
              <a:latin typeface="標楷體" panose="03000509000000000000" pitchFamily="65" charset="-120"/>
              <a:ea typeface="標楷體" panose="03000509000000000000" pitchFamily="65" charset="-120"/>
            </a:endParaRPr>
          </a:p>
        </p:txBody>
      </p:sp>
      <p:sp>
        <p:nvSpPr>
          <p:cNvPr id="5" name="矩形 4">
            <a:extLst>
              <a:ext uri="{FF2B5EF4-FFF2-40B4-BE49-F238E27FC236}">
                <a16:creationId xmlns:a16="http://schemas.microsoft.com/office/drawing/2014/main" id="{8D743B21-4A18-4B52-8D4F-C407F158F176}"/>
              </a:ext>
            </a:extLst>
          </p:cNvPr>
          <p:cNvSpPr/>
          <p:nvPr/>
        </p:nvSpPr>
        <p:spPr>
          <a:xfrm>
            <a:off x="659002" y="1097291"/>
            <a:ext cx="10765211" cy="2554545"/>
          </a:xfrm>
          <a:prstGeom prst="rect">
            <a:avLst/>
          </a:prstGeom>
        </p:spPr>
        <p:txBody>
          <a:bodyPr wrap="square">
            <a:spAutoFit/>
          </a:bodyPr>
          <a:lstStyle/>
          <a:p>
            <a:r>
              <a:rPr lang="zh-TW" altLang="en-US" sz="2000" dirty="0">
                <a:solidFill>
                  <a:srgbClr val="000000"/>
                </a:solidFill>
                <a:latin typeface="標楷體" panose="03000509000000000000" pitchFamily="65" charset="-120"/>
                <a:ea typeface="標楷體" panose="03000509000000000000" pitchFamily="65" charset="-120"/>
              </a:rPr>
              <a:t>今年科技部首次建置「專題研究計畫申請書比對系統」，目前系統以</a:t>
            </a:r>
            <a:r>
              <a:rPr lang="en-US" altLang="zh-TW" sz="2000" dirty="0">
                <a:solidFill>
                  <a:srgbClr val="000000"/>
                </a:solidFill>
                <a:latin typeface="標楷體" panose="03000509000000000000" pitchFamily="65" charset="-120"/>
                <a:ea typeface="標楷體" panose="03000509000000000000" pitchFamily="65" charset="-120"/>
              </a:rPr>
              <a:t>110</a:t>
            </a:r>
            <a:r>
              <a:rPr lang="zh-TW" altLang="en-US" sz="2000" dirty="0">
                <a:solidFill>
                  <a:srgbClr val="000000"/>
                </a:solidFill>
                <a:latin typeface="標楷體" panose="03000509000000000000" pitchFamily="65" charset="-120"/>
                <a:ea typeface="標楷體" panose="03000509000000000000" pitchFamily="65" charset="-120"/>
              </a:rPr>
              <a:t>年度大批專題研究計畫申請書作為</a:t>
            </a:r>
            <a:r>
              <a:rPr lang="en-US" altLang="zh-TW" sz="2000" dirty="0">
                <a:solidFill>
                  <a:srgbClr val="000000"/>
                </a:solidFill>
                <a:latin typeface="標楷體" panose="03000509000000000000" pitchFamily="65" charset="-120"/>
                <a:ea typeface="標楷體" panose="03000509000000000000" pitchFamily="65" charset="-120"/>
              </a:rPr>
              <a:t>data base</a:t>
            </a:r>
            <a:r>
              <a:rPr lang="zh-TW" altLang="en-US" sz="2000" dirty="0">
                <a:solidFill>
                  <a:srgbClr val="000000"/>
                </a:solidFill>
                <a:latin typeface="標楷體" panose="03000509000000000000" pitchFamily="65" charset="-120"/>
                <a:ea typeface="標楷體" panose="03000509000000000000" pitchFamily="65" charset="-120"/>
              </a:rPr>
              <a:t>進行測試，比對結果顯示本司研究計畫內容</a:t>
            </a:r>
            <a:r>
              <a:rPr lang="en-US" altLang="zh-TW" sz="2000" dirty="0">
                <a:solidFill>
                  <a:srgbClr val="000000"/>
                </a:solidFill>
                <a:latin typeface="標楷體" panose="03000509000000000000" pitchFamily="65" charset="-120"/>
                <a:ea typeface="標楷體" panose="03000509000000000000" pitchFamily="65" charset="-120"/>
              </a:rPr>
              <a:t>CM03</a:t>
            </a:r>
            <a:r>
              <a:rPr lang="zh-TW" altLang="en-US" sz="2000" dirty="0">
                <a:solidFill>
                  <a:srgbClr val="000000"/>
                </a:solidFill>
                <a:latin typeface="標楷體" panose="03000509000000000000" pitchFamily="65" charset="-120"/>
                <a:ea typeface="標楷體" panose="03000509000000000000" pitchFamily="65" charset="-120"/>
              </a:rPr>
              <a:t>，相似度區間在</a:t>
            </a:r>
            <a:r>
              <a:rPr lang="en-US" altLang="zh-TW" sz="2000" dirty="0">
                <a:solidFill>
                  <a:srgbClr val="000000"/>
                </a:solidFill>
                <a:latin typeface="標楷體" panose="03000509000000000000" pitchFamily="65" charset="-120"/>
                <a:ea typeface="標楷體" panose="03000509000000000000" pitchFamily="65" charset="-120"/>
              </a:rPr>
              <a:t>60%</a:t>
            </a:r>
            <a:r>
              <a:rPr lang="zh-TW" altLang="en-US" sz="2000" dirty="0">
                <a:solidFill>
                  <a:srgbClr val="000000"/>
                </a:solidFill>
                <a:latin typeface="標楷體" panose="03000509000000000000" pitchFamily="65" charset="-120"/>
                <a:ea typeface="標楷體" panose="03000509000000000000" pitchFamily="65" charset="-120"/>
              </a:rPr>
              <a:t>以上者計有</a:t>
            </a:r>
            <a:r>
              <a:rPr lang="en-US" altLang="zh-TW" sz="2000" dirty="0">
                <a:solidFill>
                  <a:srgbClr val="000000"/>
                </a:solidFill>
                <a:latin typeface="標楷體" panose="03000509000000000000" pitchFamily="65" charset="-120"/>
                <a:ea typeface="標楷體" panose="03000509000000000000" pitchFamily="65" charset="-120"/>
              </a:rPr>
              <a:t>40</a:t>
            </a:r>
            <a:r>
              <a:rPr lang="zh-TW" altLang="en-US" sz="2000" dirty="0">
                <a:solidFill>
                  <a:srgbClr val="000000"/>
                </a:solidFill>
                <a:latin typeface="標楷體" panose="03000509000000000000" pitchFamily="65" charset="-120"/>
                <a:ea typeface="標楷體" panose="03000509000000000000" pitchFamily="65" charset="-120"/>
              </a:rPr>
              <a:t>對資料</a:t>
            </a:r>
            <a:r>
              <a:rPr lang="en-US" altLang="zh-TW" sz="2000" dirty="0">
                <a:solidFill>
                  <a:srgbClr val="000000"/>
                </a:solidFill>
                <a:latin typeface="標楷體" panose="03000509000000000000" pitchFamily="65" charset="-120"/>
                <a:ea typeface="標楷體" panose="03000509000000000000" pitchFamily="65" charset="-120"/>
              </a:rPr>
              <a:t>(</a:t>
            </a:r>
            <a:r>
              <a:rPr lang="zh-TW" altLang="en-US" sz="2000" dirty="0">
                <a:solidFill>
                  <a:srgbClr val="000000"/>
                </a:solidFill>
                <a:latin typeface="標楷體" panose="03000509000000000000" pitchFamily="65" charset="-120"/>
                <a:ea typeface="標楷體" panose="03000509000000000000" pitchFamily="65" charset="-120"/>
              </a:rPr>
              <a:t>亦即涉及</a:t>
            </a:r>
            <a:r>
              <a:rPr lang="en-US" altLang="zh-TW" sz="2000" dirty="0">
                <a:solidFill>
                  <a:srgbClr val="000000"/>
                </a:solidFill>
                <a:latin typeface="標楷體" panose="03000509000000000000" pitchFamily="65" charset="-120"/>
                <a:ea typeface="標楷體" panose="03000509000000000000" pitchFamily="65" charset="-120"/>
              </a:rPr>
              <a:t>80</a:t>
            </a:r>
            <a:r>
              <a:rPr lang="zh-TW" altLang="en-US" sz="2000" dirty="0">
                <a:solidFill>
                  <a:srgbClr val="000000"/>
                </a:solidFill>
                <a:latin typeface="標楷體" panose="03000509000000000000" pitchFamily="65" charset="-120"/>
                <a:ea typeface="標楷體" panose="03000509000000000000" pitchFamily="65" charset="-120"/>
              </a:rPr>
              <a:t>個計畫</a:t>
            </a:r>
            <a:r>
              <a:rPr lang="en-US" altLang="zh-TW" sz="2000" dirty="0">
                <a:solidFill>
                  <a:srgbClr val="000000"/>
                </a:solidFill>
                <a:latin typeface="標楷體" panose="03000509000000000000" pitchFamily="65" charset="-120"/>
                <a:ea typeface="標楷體" panose="03000509000000000000" pitchFamily="65" charset="-120"/>
              </a:rPr>
              <a:t>)</a:t>
            </a:r>
            <a:r>
              <a:rPr lang="zh-TW" altLang="en-US" sz="2000" dirty="0">
                <a:solidFill>
                  <a:srgbClr val="000000"/>
                </a:solidFill>
                <a:latin typeface="標楷體" panose="03000509000000000000" pitchFamily="65" charset="-120"/>
                <a:ea typeface="標楷體" panose="03000509000000000000" pitchFamily="65" charset="-120"/>
              </a:rPr>
              <a:t>。本司</a:t>
            </a:r>
            <a:r>
              <a:rPr lang="zh-TW" altLang="en-US" sz="2000" dirty="0">
                <a:solidFill>
                  <a:srgbClr val="FF0000"/>
                </a:solidFill>
                <a:latin typeface="標楷體" panose="03000509000000000000" pitchFamily="65" charset="-120"/>
                <a:ea typeface="標楷體" panose="03000509000000000000" pitchFamily="65" charset="-120"/>
              </a:rPr>
              <a:t>進一步以人工檢視</a:t>
            </a:r>
            <a:r>
              <a:rPr lang="zh-TW" altLang="en-US" sz="2000" dirty="0">
                <a:solidFill>
                  <a:srgbClr val="000000"/>
                </a:solidFill>
                <a:latin typeface="標楷體" panose="03000509000000000000" pitchFamily="65" charset="-120"/>
                <a:ea typeface="標楷體" panose="03000509000000000000" pitchFamily="65" charset="-120"/>
              </a:rPr>
              <a:t>這</a:t>
            </a:r>
            <a:r>
              <a:rPr lang="en-US" altLang="zh-TW" sz="2000" dirty="0">
                <a:solidFill>
                  <a:srgbClr val="000000"/>
                </a:solidFill>
                <a:latin typeface="標楷體" panose="03000509000000000000" pitchFamily="65" charset="-120"/>
                <a:ea typeface="標楷體" panose="03000509000000000000" pitchFamily="65" charset="-120"/>
              </a:rPr>
              <a:t>40</a:t>
            </a:r>
            <a:r>
              <a:rPr lang="zh-TW" altLang="en-US" sz="2000" dirty="0">
                <a:solidFill>
                  <a:srgbClr val="000000"/>
                </a:solidFill>
                <a:latin typeface="標楷體" panose="03000509000000000000" pitchFamily="65" charset="-120"/>
                <a:ea typeface="標楷體" panose="03000509000000000000" pitchFamily="65" charset="-120"/>
              </a:rPr>
              <a:t>對資料，發現其中有些明顯為</a:t>
            </a:r>
            <a:r>
              <a:rPr lang="zh-TW" altLang="en-US" sz="2000" dirty="0">
                <a:solidFill>
                  <a:srgbClr val="FF0000"/>
                </a:solidFill>
                <a:latin typeface="標楷體" panose="03000509000000000000" pitchFamily="65" charset="-120"/>
                <a:ea typeface="標楷體" panose="03000509000000000000" pitchFamily="65" charset="-120"/>
              </a:rPr>
              <a:t>一稿多投</a:t>
            </a:r>
            <a:r>
              <a:rPr lang="zh-TW" altLang="en-US" sz="2000" dirty="0">
                <a:solidFill>
                  <a:srgbClr val="000000"/>
                </a:solidFill>
                <a:latin typeface="標楷體" panose="03000509000000000000" pitchFamily="65" charset="-120"/>
                <a:ea typeface="標楷體" panose="03000509000000000000" pitchFamily="65" charset="-120"/>
              </a:rPr>
              <a:t>，同一計畫以相同或不同申請人申請同一學門、跨學門或跨司計畫。另外也發現，有些計畫</a:t>
            </a:r>
            <a:r>
              <a:rPr lang="en-US" altLang="zh-TW" sz="2000" dirty="0">
                <a:solidFill>
                  <a:srgbClr val="FF0000"/>
                </a:solidFill>
                <a:latin typeface="標楷體" panose="03000509000000000000" pitchFamily="65" charset="-120"/>
                <a:ea typeface="標楷體" panose="03000509000000000000" pitchFamily="65" charset="-120"/>
              </a:rPr>
              <a:t>(</a:t>
            </a:r>
            <a:r>
              <a:rPr lang="zh-TW" altLang="en-US" sz="2000" dirty="0">
                <a:solidFill>
                  <a:srgbClr val="FF0000"/>
                </a:solidFill>
                <a:latin typeface="標楷體" panose="03000509000000000000" pitchFamily="65" charset="-120"/>
                <a:ea typeface="標楷體" panose="03000509000000000000" pitchFamily="65" charset="-120"/>
              </a:rPr>
              <a:t>不同申請人</a:t>
            </a:r>
            <a:r>
              <a:rPr lang="en-US" altLang="zh-TW" sz="2000" dirty="0">
                <a:solidFill>
                  <a:srgbClr val="FF0000"/>
                </a:solidFill>
                <a:latin typeface="標楷體" panose="03000509000000000000" pitchFamily="65" charset="-120"/>
                <a:ea typeface="標楷體" panose="03000509000000000000" pitchFamily="65" charset="-120"/>
              </a:rPr>
              <a:t>)</a:t>
            </a:r>
            <a:r>
              <a:rPr lang="zh-TW" altLang="en-US" sz="2000" dirty="0">
                <a:solidFill>
                  <a:srgbClr val="FF0000"/>
                </a:solidFill>
                <a:latin typeface="標楷體" panose="03000509000000000000" pitchFamily="65" charset="-120"/>
                <a:ea typeface="標楷體" panose="03000509000000000000" pitchFamily="65" charset="-120"/>
              </a:rPr>
              <a:t>會使用相同的文章模板</a:t>
            </a:r>
            <a:r>
              <a:rPr lang="en-US" altLang="zh-TW" sz="2000" dirty="0">
                <a:solidFill>
                  <a:srgbClr val="FF0000"/>
                </a:solidFill>
                <a:latin typeface="標楷體" panose="03000509000000000000" pitchFamily="65" charset="-120"/>
                <a:ea typeface="標楷體" panose="03000509000000000000" pitchFamily="65" charset="-120"/>
              </a:rPr>
              <a:t>(template)</a:t>
            </a:r>
            <a:r>
              <a:rPr lang="zh-TW" altLang="en-US" sz="2000" dirty="0">
                <a:solidFill>
                  <a:srgbClr val="000000"/>
                </a:solidFill>
                <a:latin typeface="標楷體" panose="03000509000000000000" pitchFamily="65" charset="-120"/>
                <a:ea typeface="標楷體" panose="03000509000000000000" pitchFamily="65" charset="-120"/>
              </a:rPr>
              <a:t>，</a:t>
            </a:r>
            <a:r>
              <a:rPr lang="zh-TW" altLang="en-US" sz="2000" dirty="0">
                <a:solidFill>
                  <a:srgbClr val="FF0000"/>
                </a:solidFill>
                <a:latin typeface="標楷體" panose="03000509000000000000" pitchFamily="65" charset="-120"/>
                <a:ea typeface="標楷體" panose="03000509000000000000" pitchFamily="65" charset="-120"/>
              </a:rPr>
              <a:t>依不同研究標的</a:t>
            </a:r>
            <a:r>
              <a:rPr lang="en-US" altLang="zh-TW" sz="2000" dirty="0">
                <a:solidFill>
                  <a:srgbClr val="FF0000"/>
                </a:solidFill>
                <a:latin typeface="標楷體" panose="03000509000000000000" pitchFamily="65" charset="-120"/>
                <a:ea typeface="標楷體" panose="03000509000000000000" pitchFamily="65" charset="-120"/>
              </a:rPr>
              <a:t>(target)</a:t>
            </a:r>
            <a:r>
              <a:rPr lang="zh-TW" altLang="en-US" sz="2000" dirty="0">
                <a:solidFill>
                  <a:srgbClr val="FF0000"/>
                </a:solidFill>
                <a:latin typeface="標楷體" panose="03000509000000000000" pitchFamily="65" charset="-120"/>
                <a:ea typeface="標楷體" panose="03000509000000000000" pitchFamily="65" charset="-120"/>
              </a:rPr>
              <a:t>些微改寫或增修背景、策略、執行方法等部分</a:t>
            </a:r>
            <a:r>
              <a:rPr lang="zh-TW" altLang="en-US" sz="2000" dirty="0">
                <a:solidFill>
                  <a:srgbClr val="000000"/>
                </a:solidFill>
                <a:latin typeface="標楷體" panose="03000509000000000000" pitchFamily="65" charset="-120"/>
                <a:ea typeface="標楷體" panose="03000509000000000000" pitchFamily="65" charset="-120"/>
              </a:rPr>
              <a:t>；或者不同計畫之研究主軸或對象雖不同，但卻有極為雷同的實驗設計與方法等情事。上述</a:t>
            </a:r>
            <a:r>
              <a:rPr lang="zh-TW" altLang="en-US" sz="2000" dirty="0">
                <a:solidFill>
                  <a:srgbClr val="FF0000"/>
                </a:solidFill>
                <a:latin typeface="標楷體" panose="03000509000000000000" pitchFamily="65" charset="-120"/>
                <a:ea typeface="標楷體" panose="03000509000000000000" pitchFamily="65" charset="-120"/>
              </a:rPr>
              <a:t>情節嚴重者</a:t>
            </a:r>
            <a:r>
              <a:rPr lang="zh-TW" altLang="en-US" sz="2000" dirty="0">
                <a:solidFill>
                  <a:srgbClr val="000000"/>
                </a:solidFill>
                <a:latin typeface="標楷體" panose="03000509000000000000" pitchFamily="65" charset="-120"/>
                <a:ea typeface="標楷體" panose="03000509000000000000" pitchFamily="65" charset="-120"/>
              </a:rPr>
              <a:t>，本司將會召開專案審議會議，討論是否涉及違反學術倫理。</a:t>
            </a:r>
            <a:endParaRPr lang="zh-TW" altLang="en-US" sz="2000" dirty="0">
              <a:latin typeface="標楷體" panose="03000509000000000000" pitchFamily="65" charset="-120"/>
              <a:ea typeface="標楷體" panose="03000509000000000000" pitchFamily="65" charset="-120"/>
            </a:endParaRPr>
          </a:p>
        </p:txBody>
      </p:sp>
      <p:sp>
        <p:nvSpPr>
          <p:cNvPr id="6" name="矩形 5">
            <a:extLst>
              <a:ext uri="{FF2B5EF4-FFF2-40B4-BE49-F238E27FC236}">
                <a16:creationId xmlns:a16="http://schemas.microsoft.com/office/drawing/2014/main" id="{96DE4909-8BE3-4FFF-867F-C96E0F900582}"/>
              </a:ext>
            </a:extLst>
          </p:cNvPr>
          <p:cNvSpPr/>
          <p:nvPr/>
        </p:nvSpPr>
        <p:spPr>
          <a:xfrm>
            <a:off x="659000" y="3811488"/>
            <a:ext cx="10765211" cy="1631216"/>
          </a:xfrm>
          <a:prstGeom prst="rect">
            <a:avLst/>
          </a:prstGeom>
        </p:spPr>
        <p:txBody>
          <a:bodyPr wrap="square">
            <a:spAutoFit/>
          </a:bodyPr>
          <a:lstStyle/>
          <a:p>
            <a:r>
              <a:rPr lang="zh-TW" altLang="en-US" sz="2000" dirty="0">
                <a:solidFill>
                  <a:srgbClr val="000000"/>
                </a:solidFill>
                <a:latin typeface="標楷體" panose="03000509000000000000" pitchFamily="65" charset="-120"/>
                <a:ea typeface="標楷體" panose="03000509000000000000" pitchFamily="65" charset="-120"/>
              </a:rPr>
              <a:t>為避免上述情形，特別在此提醒大家，撰寫計畫書時應當在計畫書</a:t>
            </a:r>
            <a:r>
              <a:rPr lang="zh-TW" altLang="en-US" sz="2000" dirty="0">
                <a:solidFill>
                  <a:srgbClr val="FF0000"/>
                </a:solidFill>
                <a:latin typeface="標楷體" panose="03000509000000000000" pitchFamily="65" charset="-120"/>
                <a:ea typeface="標楷體" panose="03000509000000000000" pitchFamily="65" charset="-120"/>
              </a:rPr>
              <a:t>明顯之處註明應當揭露的事實</a:t>
            </a:r>
            <a:r>
              <a:rPr lang="zh-TW" altLang="en-US" sz="2000" dirty="0">
                <a:solidFill>
                  <a:srgbClr val="000000"/>
                </a:solidFill>
                <a:latin typeface="標楷體" panose="03000509000000000000" pitchFamily="65" charset="-120"/>
                <a:ea typeface="標楷體" panose="03000509000000000000" pitchFamily="65" charset="-120"/>
              </a:rPr>
              <a:t>，如計畫申請書部分內容如屬學生之學位論文，應於計畫書內容揭露及引註；部分內容及圖表如有引用自己或他人已發表之論文，應確實註明出處；延續性或多年期計畫應揭露之前計畫並說明研究之差異性；計畫互為共同合作應有分工說明；不得將他人已完成之研究成果，作為自己計畫申請及研究成果等。</a:t>
            </a:r>
            <a:endParaRPr lang="zh-TW" altLang="en-US" sz="2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49143699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5B762FEC-E070-49D4-90D5-CB8CD9773DE2}"/>
              </a:ext>
            </a:extLst>
          </p:cNvPr>
          <p:cNvSpPr>
            <a:spLocks noGrp="1"/>
          </p:cNvSpPr>
          <p:nvPr>
            <p:ph type="body" sz="quarter" idx="10"/>
          </p:nvPr>
        </p:nvSpPr>
        <p:spPr/>
        <p:txBody>
          <a:bodyPr>
            <a:noAutofit/>
          </a:bodyPr>
          <a:lstStyle/>
          <a:p>
            <a:r>
              <a:rPr lang="en-US" altLang="zh-TW" sz="3200" dirty="0">
                <a:latin typeface="Times New Roman" panose="02020603050405020304" pitchFamily="18" charset="0"/>
                <a:cs typeface="Times New Roman" panose="02020603050405020304" pitchFamily="18" charset="0"/>
              </a:rPr>
              <a:t>The </a:t>
            </a:r>
            <a:r>
              <a:rPr lang="en-US" altLang="zh-TW" sz="3200" dirty="0" err="1">
                <a:latin typeface="Times New Roman" panose="02020603050405020304" pitchFamily="18" charset="0"/>
                <a:cs typeface="Times New Roman" panose="02020603050405020304" pitchFamily="18" charset="0"/>
              </a:rPr>
              <a:t>ChatGTP</a:t>
            </a:r>
            <a:r>
              <a:rPr lang="zh-TW" altLang="en-US" sz="3200" dirty="0">
                <a:latin typeface="Times New Roman" panose="02020603050405020304" pitchFamily="18" charset="0"/>
                <a:cs typeface="Times New Roman" panose="02020603050405020304" pitchFamily="18" charset="0"/>
              </a:rPr>
              <a:t> </a:t>
            </a:r>
            <a:r>
              <a:rPr lang="en-US" altLang="zh-TW" sz="3200" dirty="0">
                <a:latin typeface="Times New Roman" panose="02020603050405020304" pitchFamily="18" charset="0"/>
                <a:cs typeface="Times New Roman" panose="02020603050405020304" pitchFamily="18" charset="0"/>
              </a:rPr>
              <a:t>Challenge</a:t>
            </a:r>
            <a:endParaRPr lang="zh-TW" altLang="en-US" sz="3200" dirty="0">
              <a:latin typeface="Times New Roman" panose="02020603050405020304" pitchFamily="18" charset="0"/>
              <a:cs typeface="Times New Roman" panose="02020603050405020304" pitchFamily="18" charset="0"/>
            </a:endParaRPr>
          </a:p>
        </p:txBody>
      </p:sp>
      <p:pic>
        <p:nvPicPr>
          <p:cNvPr id="1026" name="Picture 2" descr="File:OpenAI Logo.svg - Wikimedia Commons">
            <a:extLst>
              <a:ext uri="{FF2B5EF4-FFF2-40B4-BE49-F238E27FC236}">
                <a16:creationId xmlns:a16="http://schemas.microsoft.com/office/drawing/2014/main" id="{FC026156-0153-4A2D-ABC4-92077E7ADC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004" y="1138733"/>
            <a:ext cx="2477735" cy="607127"/>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a:extLst>
              <a:ext uri="{FF2B5EF4-FFF2-40B4-BE49-F238E27FC236}">
                <a16:creationId xmlns:a16="http://schemas.microsoft.com/office/drawing/2014/main" id="{85397DF5-A789-46F4-A01E-4984AF5E30C9}"/>
              </a:ext>
            </a:extLst>
          </p:cNvPr>
          <p:cNvSpPr txBox="1"/>
          <p:nvPr/>
        </p:nvSpPr>
        <p:spPr>
          <a:xfrm flipH="1">
            <a:off x="659002" y="2364502"/>
            <a:ext cx="10823083" cy="3508653"/>
          </a:xfrm>
          <a:prstGeom prst="rect">
            <a:avLst/>
          </a:prstGeom>
          <a:noFill/>
        </p:spPr>
        <p:txBody>
          <a:bodyPr wrap="square" rtlCol="0">
            <a:spAutoFit/>
          </a:bodyPr>
          <a:lstStyle/>
          <a:p>
            <a:pPr>
              <a:spcBef>
                <a:spcPts val="600"/>
              </a:spcBef>
            </a:pPr>
            <a:r>
              <a:rPr lang="zh-TW" altLang="en-US" sz="2400" dirty="0">
                <a:solidFill>
                  <a:srgbClr val="0000FF"/>
                </a:solidFill>
                <a:latin typeface="標楷體" panose="03000509000000000000" pitchFamily="65" charset="-120"/>
                <a:ea typeface="標楷體" panose="03000509000000000000" pitchFamily="65" charset="-120"/>
              </a:rPr>
              <a:t>依據大數據資料庫，透過人工智慧學習，生成自然語言</a:t>
            </a:r>
            <a:endParaRPr lang="en-US" altLang="zh-TW" sz="2400" dirty="0">
              <a:solidFill>
                <a:srgbClr val="0000FF"/>
              </a:solidFill>
              <a:latin typeface="標楷體" panose="03000509000000000000" pitchFamily="65" charset="-120"/>
              <a:ea typeface="標楷體" panose="03000509000000000000" pitchFamily="65" charset="-120"/>
            </a:endParaRPr>
          </a:p>
          <a:p>
            <a:pPr marL="342900" indent="-342900">
              <a:spcBef>
                <a:spcPts val="600"/>
              </a:spcBef>
              <a:buFont typeface="Arial" panose="020B0604020202020204" pitchFamily="34" charset="0"/>
              <a:buChar char="•"/>
            </a:pPr>
            <a:r>
              <a:rPr lang="zh-TW" altLang="en-US" sz="2400" dirty="0">
                <a:solidFill>
                  <a:srgbClr val="0000FF"/>
                </a:solidFill>
                <a:latin typeface="標楷體" panose="03000509000000000000" pitchFamily="65" charset="-120"/>
                <a:ea typeface="標楷體" panose="03000509000000000000" pitchFamily="65" charset="-120"/>
              </a:rPr>
              <a:t>生成式，從大數據資料庫學習而來，但非直接引用，也無從知道資訊的來源。</a:t>
            </a:r>
            <a:endParaRPr lang="en-US" altLang="zh-TW" sz="2400" dirty="0">
              <a:solidFill>
                <a:srgbClr val="0000FF"/>
              </a:solidFill>
              <a:latin typeface="標楷體" panose="03000509000000000000" pitchFamily="65" charset="-120"/>
              <a:ea typeface="標楷體" panose="03000509000000000000" pitchFamily="65" charset="-120"/>
            </a:endParaRPr>
          </a:p>
          <a:p>
            <a:pPr marL="342900" indent="-342900">
              <a:spcBef>
                <a:spcPts val="600"/>
              </a:spcBef>
              <a:buFont typeface="Arial" panose="020B0604020202020204" pitchFamily="34" charset="0"/>
              <a:buChar char="•"/>
            </a:pPr>
            <a:r>
              <a:rPr lang="zh-TW" altLang="en-US" sz="2400" dirty="0">
                <a:solidFill>
                  <a:srgbClr val="0000FF"/>
                </a:solidFill>
                <a:latin typeface="標楷體" panose="03000509000000000000" pitchFamily="65" charset="-120"/>
                <a:ea typeface="標楷體" panose="03000509000000000000" pitchFamily="65" charset="-120"/>
              </a:rPr>
              <a:t>搜尋網路，會有很多類似的句子，但可能沒有完全一樣的句子。</a:t>
            </a:r>
            <a:r>
              <a:rPr lang="en-US" altLang="zh-TW" sz="2400" dirty="0">
                <a:solidFill>
                  <a:srgbClr val="0000FF"/>
                </a:solidFill>
                <a:latin typeface="標楷體" panose="03000509000000000000" pitchFamily="65" charset="-120"/>
                <a:ea typeface="標楷體" panose="03000509000000000000" pitchFamily="65" charset="-120"/>
              </a:rPr>
              <a:t>(</a:t>
            </a:r>
            <a:r>
              <a:rPr lang="zh-TW" altLang="en-US" sz="2400" dirty="0">
                <a:solidFill>
                  <a:srgbClr val="0000FF"/>
                </a:solidFill>
                <a:latin typeface="標楷體" panose="03000509000000000000" pitchFamily="65" charset="-120"/>
                <a:ea typeface="標楷體" panose="03000509000000000000" pitchFamily="65" charset="-120"/>
              </a:rPr>
              <a:t>作者得負責確認沒有抄襲</a:t>
            </a:r>
            <a:r>
              <a:rPr lang="en-US" altLang="zh-TW" sz="2400" dirty="0">
                <a:solidFill>
                  <a:srgbClr val="0000FF"/>
                </a:solidFill>
                <a:latin typeface="標楷體" panose="03000509000000000000" pitchFamily="65" charset="-120"/>
                <a:ea typeface="標楷體" panose="03000509000000000000" pitchFamily="65" charset="-120"/>
              </a:rPr>
              <a:t>)</a:t>
            </a:r>
          </a:p>
          <a:p>
            <a:pPr marL="342900" indent="-342900">
              <a:spcBef>
                <a:spcPts val="600"/>
              </a:spcBef>
              <a:buFont typeface="Arial" panose="020B0604020202020204" pitchFamily="34" charset="0"/>
              <a:buChar char="•"/>
            </a:pPr>
            <a:r>
              <a:rPr lang="zh-TW" altLang="en-US" sz="2400" dirty="0">
                <a:solidFill>
                  <a:srgbClr val="0000FF"/>
                </a:solidFill>
                <a:latin typeface="Times New Roman" panose="02020603050405020304" pitchFamily="18" charset="0"/>
                <a:ea typeface="標楷體" panose="03000509000000000000" pitchFamily="65" charset="-120"/>
              </a:rPr>
              <a:t>重複詢問，每次答案均不同</a:t>
            </a:r>
            <a:endParaRPr lang="en-US" altLang="zh-TW" sz="2400" dirty="0">
              <a:solidFill>
                <a:srgbClr val="0000FF"/>
              </a:solidFill>
              <a:latin typeface="Times New Roman" panose="02020603050405020304" pitchFamily="18" charset="0"/>
              <a:ea typeface="標楷體" panose="03000509000000000000" pitchFamily="65" charset="-120"/>
            </a:endParaRPr>
          </a:p>
          <a:p>
            <a:pPr marL="342900" indent="-342900">
              <a:spcBef>
                <a:spcPts val="600"/>
              </a:spcBef>
              <a:buFont typeface="Arial" panose="020B0604020202020204" pitchFamily="34" charset="0"/>
              <a:buChar char="•"/>
            </a:pPr>
            <a:r>
              <a:rPr lang="zh-TW" altLang="en-US" sz="2400" dirty="0">
                <a:solidFill>
                  <a:srgbClr val="0000FF"/>
                </a:solidFill>
                <a:latin typeface="Times New Roman" panose="02020603050405020304" pitchFamily="18" charset="0"/>
                <a:ea typeface="標楷體" panose="03000509000000000000" pitchFamily="65" charset="-120"/>
              </a:rPr>
              <a:t>無法可靠的分辨是否由</a:t>
            </a:r>
            <a:r>
              <a:rPr lang="en-US" altLang="zh-TW" sz="2400" dirty="0">
                <a:solidFill>
                  <a:srgbClr val="0000FF"/>
                </a:solidFill>
                <a:latin typeface="Times New Roman" panose="02020603050405020304" pitchFamily="18" charset="0"/>
                <a:ea typeface="標楷體" panose="03000509000000000000" pitchFamily="65" charset="-120"/>
              </a:rPr>
              <a:t>AI</a:t>
            </a:r>
            <a:r>
              <a:rPr lang="zh-TW" altLang="en-US" sz="2400" dirty="0">
                <a:solidFill>
                  <a:srgbClr val="0000FF"/>
                </a:solidFill>
                <a:latin typeface="Times New Roman" panose="02020603050405020304" pitchFamily="18" charset="0"/>
                <a:ea typeface="標楷體" panose="03000509000000000000" pitchFamily="65" charset="-120"/>
              </a:rPr>
              <a:t>產生</a:t>
            </a:r>
            <a:endParaRPr lang="en-US" altLang="zh-TW" sz="2400" dirty="0">
              <a:solidFill>
                <a:srgbClr val="0000FF"/>
              </a:solidFill>
              <a:latin typeface="Times New Roman" panose="02020603050405020304" pitchFamily="18" charset="0"/>
              <a:ea typeface="標楷體" panose="03000509000000000000" pitchFamily="65" charset="-120"/>
            </a:endParaRPr>
          </a:p>
          <a:p>
            <a:pPr marL="342900" indent="-34290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資料不可靠，會捏造 </a:t>
            </a:r>
            <a:r>
              <a:rPr lang="en-US" altLang="zh-TW" sz="2400" dirty="0">
                <a:solidFill>
                  <a:srgbClr val="FF0000"/>
                </a:solidFill>
                <a:latin typeface="標楷體" panose="03000509000000000000" pitchFamily="65" charset="-120"/>
                <a:ea typeface="標楷體" panose="03000509000000000000" pitchFamily="65" charset="-120"/>
              </a:rPr>
              <a:t>=&gt; </a:t>
            </a:r>
            <a:r>
              <a:rPr lang="zh-TW" altLang="en-US" sz="2400" dirty="0">
                <a:solidFill>
                  <a:srgbClr val="FF0000"/>
                </a:solidFill>
                <a:latin typeface="標楷體" panose="03000509000000000000" pitchFamily="65" charset="-120"/>
                <a:ea typeface="標楷體" panose="03000509000000000000" pitchFamily="65" charset="-120"/>
              </a:rPr>
              <a:t>需要人工檢驗</a:t>
            </a:r>
            <a:endParaRPr lang="en-US" altLang="zh-TW" sz="2400" dirty="0">
              <a:solidFill>
                <a:srgbClr val="FF0000"/>
              </a:solidFill>
              <a:latin typeface="標楷體" panose="03000509000000000000" pitchFamily="65" charset="-120"/>
              <a:ea typeface="標楷體" panose="03000509000000000000" pitchFamily="65" charset="-120"/>
            </a:endParaRPr>
          </a:p>
          <a:p>
            <a:pPr marL="342900" indent="-342900">
              <a:spcBef>
                <a:spcPts val="600"/>
              </a:spcBef>
              <a:buFont typeface="Arial" panose="020B0604020202020204" pitchFamily="34" charset="0"/>
              <a:buChar char="•"/>
            </a:pPr>
            <a:r>
              <a:rPr lang="zh-TW" altLang="en-US" sz="2400" dirty="0">
                <a:solidFill>
                  <a:srgbClr val="0000FF"/>
                </a:solidFill>
                <a:latin typeface="Times New Roman" panose="02020603050405020304" pitchFamily="18" charset="0"/>
                <a:ea typeface="標楷體" panose="03000509000000000000" pitchFamily="65" charset="-120"/>
              </a:rPr>
              <a:t>很多競爭者，進步神速</a:t>
            </a:r>
            <a:endParaRPr lang="en-US" altLang="zh-TW" sz="2400" dirty="0">
              <a:solidFill>
                <a:srgbClr val="0000FF"/>
              </a:solidFill>
              <a:latin typeface="Times New Roman" panose="02020603050405020304" pitchFamily="18" charset="0"/>
              <a:ea typeface="標楷體" panose="03000509000000000000" pitchFamily="65" charset="-120"/>
            </a:endParaRPr>
          </a:p>
        </p:txBody>
      </p:sp>
      <p:sp>
        <p:nvSpPr>
          <p:cNvPr id="9" name="矩形 8">
            <a:extLst>
              <a:ext uri="{FF2B5EF4-FFF2-40B4-BE49-F238E27FC236}">
                <a16:creationId xmlns:a16="http://schemas.microsoft.com/office/drawing/2014/main" id="{9529BA63-A48D-4B09-A386-7631A7D6DC52}"/>
              </a:ext>
            </a:extLst>
          </p:cNvPr>
          <p:cNvSpPr/>
          <p:nvPr/>
        </p:nvSpPr>
        <p:spPr>
          <a:xfrm>
            <a:off x="3413000" y="1125677"/>
            <a:ext cx="6477170" cy="523220"/>
          </a:xfrm>
          <a:prstGeom prst="rect">
            <a:avLst/>
          </a:prstGeom>
        </p:spPr>
        <p:txBody>
          <a:bodyPr wrap="square">
            <a:spAutoFit/>
          </a:bodyPr>
          <a:lstStyle/>
          <a:p>
            <a:r>
              <a:rPr lang="en-US" altLang="zh-TW" sz="2800" dirty="0">
                <a:latin typeface="Times New Roman" panose="02020603050405020304" pitchFamily="18" charset="0"/>
                <a:cs typeface="Times New Roman" panose="02020603050405020304" pitchFamily="18" charset="0"/>
              </a:rPr>
              <a:t>Chat </a:t>
            </a:r>
            <a:r>
              <a:rPr lang="en-US" altLang="zh-TW" sz="2800" dirty="0">
                <a:solidFill>
                  <a:srgbClr val="FF0000"/>
                </a:solidFill>
                <a:latin typeface="Times New Roman" panose="02020603050405020304" pitchFamily="18" charset="0"/>
                <a:cs typeface="Times New Roman" panose="02020603050405020304" pitchFamily="18" charset="0"/>
              </a:rPr>
              <a:t>G</a:t>
            </a:r>
            <a:r>
              <a:rPr lang="en-US" altLang="zh-TW" sz="2800" dirty="0">
                <a:latin typeface="Times New Roman" panose="02020603050405020304" pitchFamily="18" charset="0"/>
                <a:cs typeface="Times New Roman" panose="02020603050405020304" pitchFamily="18" charset="0"/>
              </a:rPr>
              <a:t>enerative </a:t>
            </a:r>
            <a:r>
              <a:rPr lang="en-US" altLang="zh-TW" sz="2800" dirty="0">
                <a:solidFill>
                  <a:srgbClr val="FF0000"/>
                </a:solidFill>
                <a:latin typeface="Times New Roman" panose="02020603050405020304" pitchFamily="18" charset="0"/>
                <a:cs typeface="Times New Roman" panose="02020603050405020304" pitchFamily="18" charset="0"/>
              </a:rPr>
              <a:t>P</a:t>
            </a:r>
            <a:r>
              <a:rPr lang="en-US" altLang="zh-TW" sz="2800" dirty="0">
                <a:latin typeface="Times New Roman" panose="02020603050405020304" pitchFamily="18" charset="0"/>
                <a:cs typeface="Times New Roman" panose="02020603050405020304" pitchFamily="18" charset="0"/>
              </a:rPr>
              <a:t>re-trained </a:t>
            </a:r>
            <a:r>
              <a:rPr lang="en-US" altLang="zh-TW" sz="2800" dirty="0">
                <a:solidFill>
                  <a:srgbClr val="FF0000"/>
                </a:solidFill>
                <a:latin typeface="Times New Roman" panose="02020603050405020304" pitchFamily="18" charset="0"/>
                <a:cs typeface="Times New Roman" panose="02020603050405020304" pitchFamily="18" charset="0"/>
              </a:rPr>
              <a:t>T</a:t>
            </a:r>
            <a:r>
              <a:rPr lang="en-US" altLang="zh-TW" sz="2800" dirty="0">
                <a:latin typeface="Times New Roman" panose="02020603050405020304" pitchFamily="18" charset="0"/>
                <a:cs typeface="Times New Roman" panose="02020603050405020304" pitchFamily="18" charset="0"/>
              </a:rPr>
              <a:t>ransformer</a:t>
            </a:r>
          </a:p>
        </p:txBody>
      </p:sp>
      <p:sp>
        <p:nvSpPr>
          <p:cNvPr id="10" name="矩形 9">
            <a:extLst>
              <a:ext uri="{FF2B5EF4-FFF2-40B4-BE49-F238E27FC236}">
                <a16:creationId xmlns:a16="http://schemas.microsoft.com/office/drawing/2014/main" id="{C0CAAB86-6DE2-4CFE-A647-8A9413849DBA}"/>
              </a:ext>
            </a:extLst>
          </p:cNvPr>
          <p:cNvSpPr/>
          <p:nvPr/>
        </p:nvSpPr>
        <p:spPr>
          <a:xfrm>
            <a:off x="3413000" y="1657294"/>
            <a:ext cx="3308598" cy="369332"/>
          </a:xfrm>
          <a:prstGeom prst="rect">
            <a:avLst/>
          </a:prstGeom>
        </p:spPr>
        <p:txBody>
          <a:bodyPr wrap="none">
            <a:spAutoFit/>
          </a:bodyPr>
          <a:lstStyle/>
          <a:p>
            <a:r>
              <a:rPr lang="zh-TW" altLang="en-US" dirty="0"/>
              <a:t>https://openai.com/blog/chatgpt</a:t>
            </a:r>
          </a:p>
        </p:txBody>
      </p:sp>
    </p:spTree>
    <p:extLst>
      <p:ext uri="{BB962C8B-B14F-4D97-AF65-F5344CB8AC3E}">
        <p14:creationId xmlns:p14="http://schemas.microsoft.com/office/powerpoint/2010/main" val="40268397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14E76745-D13E-4430-AF0D-183D432F6106}"/>
              </a:ext>
            </a:extLst>
          </p:cNvPr>
          <p:cNvSpPr>
            <a:spLocks noGrp="1"/>
          </p:cNvSpPr>
          <p:nvPr>
            <p:ph type="body" sz="quarter" idx="10"/>
          </p:nvPr>
        </p:nvSpPr>
        <p:spPr/>
        <p:txBody>
          <a:bodyPr>
            <a:noAutofit/>
          </a:bodyPr>
          <a:lstStyle/>
          <a:p>
            <a:r>
              <a:rPr lang="en-US" altLang="zh-TW" sz="3200" dirty="0">
                <a:latin typeface="Times New Roman" panose="02020603050405020304" pitchFamily="18" charset="0"/>
                <a:cs typeface="Times New Roman" panose="02020603050405020304" pitchFamily="18" charset="0"/>
              </a:rPr>
              <a:t>AI </a:t>
            </a:r>
            <a:r>
              <a:rPr lang="zh-TW" altLang="en-US" sz="3200" dirty="0">
                <a:latin typeface="標楷體" panose="03000509000000000000" pitchFamily="65" charset="-120"/>
                <a:ea typeface="標楷體" panose="03000509000000000000" pitchFamily="65" charset="-120"/>
                <a:cs typeface="Times New Roman" panose="02020603050405020304" pitchFamily="18" charset="0"/>
              </a:rPr>
              <a:t>勢不可擋</a:t>
            </a:r>
            <a:endParaRPr lang="zh-TW" altLang="en-US" sz="3200" dirty="0">
              <a:latin typeface="標楷體" panose="03000509000000000000" pitchFamily="65" charset="-120"/>
              <a:ea typeface="標楷體" panose="03000509000000000000" pitchFamily="65" charset="-120"/>
            </a:endParaRPr>
          </a:p>
        </p:txBody>
      </p:sp>
      <p:sp>
        <p:nvSpPr>
          <p:cNvPr id="3" name="文字方塊 2">
            <a:extLst>
              <a:ext uri="{FF2B5EF4-FFF2-40B4-BE49-F238E27FC236}">
                <a16:creationId xmlns:a16="http://schemas.microsoft.com/office/drawing/2014/main" id="{A28FF8C9-6F49-4C13-827E-B3C0DD62590B}"/>
              </a:ext>
            </a:extLst>
          </p:cNvPr>
          <p:cNvSpPr txBox="1"/>
          <p:nvPr/>
        </p:nvSpPr>
        <p:spPr>
          <a:xfrm>
            <a:off x="659003" y="1583473"/>
            <a:ext cx="5653668" cy="3600986"/>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革命性、強大的新工具</a:t>
            </a:r>
            <a:r>
              <a:rPr lang="en-US" altLang="zh-TW" sz="2400" dirty="0">
                <a:latin typeface="標楷體" panose="03000509000000000000" pitchFamily="65" charset="-120"/>
                <a:ea typeface="標楷體" panose="03000509000000000000" pitchFamily="65" charset="-120"/>
              </a:rPr>
              <a:t>!</a:t>
            </a:r>
          </a:p>
          <a:p>
            <a:pPr marL="342900" indent="-342900">
              <a:spcBef>
                <a:spcPts val="12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破壞性創新</a:t>
            </a:r>
            <a:r>
              <a:rPr lang="en-US" altLang="zh-TW" sz="2400" dirty="0">
                <a:latin typeface="標楷體" panose="03000509000000000000" pitchFamily="65" charset="-120"/>
                <a:ea typeface="標楷體" panose="03000509000000000000" pitchFamily="65" charset="-120"/>
              </a:rPr>
              <a:t>!</a:t>
            </a:r>
          </a:p>
          <a:p>
            <a:pPr marL="342900" indent="-342900">
              <a:spcBef>
                <a:spcPts val="12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利遠大於弊，勢不可擋</a:t>
            </a:r>
            <a:r>
              <a:rPr lang="en-US" altLang="zh-TW" sz="2400" dirty="0">
                <a:latin typeface="標楷體" panose="03000509000000000000" pitchFamily="65" charset="-120"/>
                <a:ea typeface="標楷體" panose="03000509000000000000" pitchFamily="65" charset="-120"/>
              </a:rPr>
              <a:t>!</a:t>
            </a:r>
          </a:p>
          <a:p>
            <a:pPr marL="342900" indent="-342900">
              <a:spcBef>
                <a:spcPts val="1200"/>
              </a:spcBef>
              <a:buFont typeface="Arial" panose="020B0604020202020204" pitchFamily="34" charset="0"/>
              <a:buChar char="•"/>
            </a:pPr>
            <a:r>
              <a:rPr lang="zh-TW" altLang="en-US" sz="2400" b="1" dirty="0">
                <a:solidFill>
                  <a:srgbClr val="0000FF"/>
                </a:solidFill>
                <a:latin typeface="標楷體" panose="03000509000000000000" pitchFamily="65" charset="-120"/>
                <a:ea typeface="標楷體" panose="03000509000000000000" pitchFamily="65" charset="-120"/>
              </a:rPr>
              <a:t>阻擋、禁止，是無效的</a:t>
            </a:r>
            <a:r>
              <a:rPr lang="en-US" altLang="zh-TW" sz="2400" b="1" dirty="0">
                <a:solidFill>
                  <a:srgbClr val="0000FF"/>
                </a:solidFill>
                <a:latin typeface="標楷體" panose="03000509000000000000" pitchFamily="65" charset="-120"/>
                <a:ea typeface="標楷體" panose="03000509000000000000" pitchFamily="65" charset="-120"/>
              </a:rPr>
              <a:t>!</a:t>
            </a:r>
          </a:p>
          <a:p>
            <a:pPr marL="342900" indent="-342900">
              <a:spcBef>
                <a:spcPts val="1200"/>
              </a:spcBef>
              <a:buFont typeface="Arial" panose="020B0604020202020204" pitchFamily="34" charset="0"/>
              <a:buChar char="•"/>
            </a:pPr>
            <a:r>
              <a:rPr lang="zh-TW" altLang="en-US" sz="2400" b="1" dirty="0">
                <a:solidFill>
                  <a:srgbClr val="0000FF"/>
                </a:solidFill>
                <a:latin typeface="標楷體" panose="03000509000000000000" pitchFamily="65" charset="-120"/>
                <a:ea typeface="標楷體" panose="03000509000000000000" pitchFamily="65" charset="-120"/>
              </a:rPr>
              <a:t>不擅用新工具 ，就落伍</a:t>
            </a:r>
            <a:r>
              <a:rPr lang="en-US" altLang="zh-TW" sz="2400" b="1" dirty="0">
                <a:solidFill>
                  <a:srgbClr val="0000FF"/>
                </a:solidFill>
                <a:latin typeface="標楷體" panose="03000509000000000000" pitchFamily="65" charset="-120"/>
                <a:ea typeface="標楷體" panose="03000509000000000000" pitchFamily="65" charset="-120"/>
              </a:rPr>
              <a:t>!</a:t>
            </a:r>
          </a:p>
          <a:p>
            <a:pPr marL="342900" indent="-342900">
              <a:spcBef>
                <a:spcPts val="1200"/>
              </a:spcBef>
              <a:buFont typeface="Arial" panose="020B0604020202020204" pitchFamily="34" charset="0"/>
              <a:buChar char="•"/>
            </a:pPr>
            <a:r>
              <a:rPr lang="zh-TW" altLang="en-US" sz="2400" b="1" dirty="0">
                <a:solidFill>
                  <a:srgbClr val="0000FF"/>
                </a:solidFill>
                <a:latin typeface="標楷體" panose="03000509000000000000" pitchFamily="65" charset="-120"/>
                <a:ea typeface="標楷體" panose="03000509000000000000" pitchFamily="65" charset="-120"/>
              </a:rPr>
              <a:t>勢必改變人的行為</a:t>
            </a:r>
            <a:r>
              <a:rPr lang="en-US" altLang="zh-TW" sz="2400" b="1" dirty="0">
                <a:solidFill>
                  <a:srgbClr val="0000FF"/>
                </a:solidFill>
                <a:latin typeface="標楷體" panose="03000509000000000000" pitchFamily="65" charset="-120"/>
                <a:ea typeface="標楷體" panose="03000509000000000000" pitchFamily="65" charset="-120"/>
              </a:rPr>
              <a:t>!</a:t>
            </a:r>
          </a:p>
          <a:p>
            <a:pPr marL="342900" indent="-342900">
              <a:spcBef>
                <a:spcPts val="1200"/>
              </a:spcBef>
              <a:buFont typeface="Arial" panose="020B0604020202020204" pitchFamily="34" charset="0"/>
              <a:buChar char="•"/>
            </a:pPr>
            <a:r>
              <a:rPr lang="zh-TW" altLang="en-US" sz="2400" b="1" dirty="0">
                <a:solidFill>
                  <a:srgbClr val="FF0000"/>
                </a:solidFill>
                <a:latin typeface="標楷體" panose="03000509000000000000" pitchFamily="65" charset="-120"/>
                <a:ea typeface="標楷體" panose="03000509000000000000" pitchFamily="65" charset="-120"/>
              </a:rPr>
              <a:t>人必須調整以適應及利用</a:t>
            </a:r>
            <a:r>
              <a:rPr lang="en-US" altLang="zh-TW"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AI </a:t>
            </a:r>
            <a:r>
              <a:rPr lang="en-US" altLang="zh-TW" sz="2400" b="1" dirty="0">
                <a:solidFill>
                  <a:srgbClr val="FF0000"/>
                </a:solidFill>
                <a:latin typeface="標楷體" panose="03000509000000000000" pitchFamily="65" charset="-120"/>
                <a:ea typeface="標楷體" panose="03000509000000000000" pitchFamily="65" charset="-120"/>
              </a:rPr>
              <a:t>!</a:t>
            </a:r>
            <a:endParaRPr lang="zh-TW" altLang="en-US" sz="2400" b="1" dirty="0">
              <a:solidFill>
                <a:srgbClr val="FF0000"/>
              </a:solidFill>
              <a:latin typeface="標楷體" panose="03000509000000000000" pitchFamily="65" charset="-120"/>
              <a:ea typeface="標楷體" panose="03000509000000000000" pitchFamily="65" charset="-120"/>
            </a:endParaRPr>
          </a:p>
        </p:txBody>
      </p:sp>
      <p:pic>
        <p:nvPicPr>
          <p:cNvPr id="5" name="圖片 4">
            <a:extLst>
              <a:ext uri="{FF2B5EF4-FFF2-40B4-BE49-F238E27FC236}">
                <a16:creationId xmlns:a16="http://schemas.microsoft.com/office/drawing/2014/main" id="{06148EA0-D568-4070-BA06-4F35C02FC1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6855" y="1170878"/>
            <a:ext cx="4147702" cy="4883228"/>
          </a:xfrm>
          <a:prstGeom prst="rect">
            <a:avLst/>
          </a:prstGeom>
        </p:spPr>
      </p:pic>
      <p:sp>
        <p:nvSpPr>
          <p:cNvPr id="7" name="矩形 6">
            <a:extLst>
              <a:ext uri="{FF2B5EF4-FFF2-40B4-BE49-F238E27FC236}">
                <a16:creationId xmlns:a16="http://schemas.microsoft.com/office/drawing/2014/main" id="{8CD816A9-B1C4-494A-B503-D87482C22084}"/>
              </a:ext>
            </a:extLst>
          </p:cNvPr>
          <p:cNvSpPr/>
          <p:nvPr/>
        </p:nvSpPr>
        <p:spPr>
          <a:xfrm>
            <a:off x="6622706" y="6211669"/>
            <a:ext cx="6096000" cy="646331"/>
          </a:xfrm>
          <a:prstGeom prst="rect">
            <a:avLst/>
          </a:prstGeom>
        </p:spPr>
        <p:txBody>
          <a:bodyPr>
            <a:spAutoFit/>
          </a:bodyPr>
          <a:lstStyle/>
          <a:p>
            <a:r>
              <a:rPr lang="zh-TW" altLang="en-US" dirty="0"/>
              <a:t>https://www.linkedin.com/pulse/how-adapt-knowledge-testing-professional-training-ai-world-espanet/</a:t>
            </a:r>
          </a:p>
        </p:txBody>
      </p:sp>
    </p:spTree>
    <p:extLst>
      <p:ext uri="{BB962C8B-B14F-4D97-AF65-F5344CB8AC3E}">
        <p14:creationId xmlns:p14="http://schemas.microsoft.com/office/powerpoint/2010/main" val="37678981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1B431951-38A9-4B37-AC02-DF529499A8F2}"/>
              </a:ext>
            </a:extLst>
          </p:cNvPr>
          <p:cNvSpPr>
            <a:spLocks noGrp="1"/>
          </p:cNvSpPr>
          <p:nvPr>
            <p:ph type="body" sz="quarter" idx="10"/>
          </p:nvPr>
        </p:nvSpPr>
        <p:spPr>
          <a:xfrm>
            <a:off x="659004" y="258233"/>
            <a:ext cx="6571136" cy="529569"/>
          </a:xfrm>
        </p:spPr>
        <p:txBody>
          <a:bodyPr>
            <a:noAutofit/>
          </a:bodyPr>
          <a:lstStyle/>
          <a:p>
            <a:r>
              <a:rPr lang="en-US" altLang="zh-TW" sz="3200" dirty="0" err="1">
                <a:latin typeface="Times New Roman" panose="02020603050405020304" pitchFamily="18" charset="0"/>
                <a:ea typeface="標楷體" panose="03000509000000000000" pitchFamily="65" charset="-120"/>
              </a:rPr>
              <a:t>ChatGPT</a:t>
            </a:r>
            <a:r>
              <a:rPr lang="zh-TW" altLang="en-US" sz="3200" dirty="0">
                <a:latin typeface="Times New Roman" panose="02020603050405020304" pitchFamily="18" charset="0"/>
                <a:ea typeface="標楷體" panose="03000509000000000000" pitchFamily="65" charset="-120"/>
              </a:rPr>
              <a:t>寫的內容會涉及抄襲嗎</a:t>
            </a:r>
            <a:r>
              <a:rPr lang="en-US" altLang="zh-TW" sz="3200" dirty="0">
                <a:latin typeface="Times New Roman" panose="02020603050405020304" pitchFamily="18" charset="0"/>
                <a:ea typeface="標楷體" panose="03000509000000000000" pitchFamily="65" charset="-120"/>
              </a:rPr>
              <a:t>?</a:t>
            </a:r>
            <a:endParaRPr lang="zh-TW" altLang="en-US" sz="3200" dirty="0">
              <a:latin typeface="Times New Roman" panose="02020603050405020304" pitchFamily="18" charset="0"/>
              <a:ea typeface="標楷體" panose="03000509000000000000" pitchFamily="65" charset="-120"/>
            </a:endParaRPr>
          </a:p>
        </p:txBody>
      </p:sp>
      <p:sp>
        <p:nvSpPr>
          <p:cNvPr id="4" name="文字方塊 3">
            <a:extLst>
              <a:ext uri="{FF2B5EF4-FFF2-40B4-BE49-F238E27FC236}">
                <a16:creationId xmlns:a16="http://schemas.microsoft.com/office/drawing/2014/main" id="{1F81FC24-6861-4F4A-ABC9-A7649806156E}"/>
              </a:ext>
            </a:extLst>
          </p:cNvPr>
          <p:cNvSpPr txBox="1"/>
          <p:nvPr/>
        </p:nvSpPr>
        <p:spPr>
          <a:xfrm>
            <a:off x="659004" y="1529408"/>
            <a:ext cx="10643405" cy="2923877"/>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altLang="zh-TW" sz="2400" dirty="0" err="1">
                <a:latin typeface="Times New Roman" panose="02020603050405020304" pitchFamily="18" charset="0"/>
                <a:ea typeface="標楷體" panose="03000509000000000000" pitchFamily="65" charset="-120"/>
              </a:rPr>
              <a:t>ChatGPT</a:t>
            </a:r>
            <a:r>
              <a:rPr lang="zh-TW" altLang="en-US" sz="2400" dirty="0">
                <a:latin typeface="Times New Roman" panose="02020603050405020304" pitchFamily="18" charset="0"/>
                <a:ea typeface="標楷體" panose="03000509000000000000" pitchFamily="65" charset="-120"/>
              </a:rPr>
              <a:t>是依據學習資料庫中常用語法做表達，並非直接文字抄襲。</a:t>
            </a:r>
            <a:endParaRPr lang="en-US" altLang="zh-TW" sz="2400" dirty="0">
              <a:latin typeface="Times New Roman" panose="02020603050405020304" pitchFamily="18" charset="0"/>
              <a:ea typeface="標楷體" panose="03000509000000000000" pitchFamily="65" charset="-120"/>
            </a:endParaRPr>
          </a:p>
          <a:p>
            <a:pPr marL="342900" indent="-342900">
              <a:spcBef>
                <a:spcPts val="1200"/>
              </a:spcBef>
              <a:buFont typeface="Arial" panose="020B0604020202020204" pitchFamily="34" charset="0"/>
              <a:buChar char="•"/>
            </a:pPr>
            <a:r>
              <a:rPr lang="zh-TW" altLang="en-US" sz="2400" dirty="0">
                <a:latin typeface="Times New Roman" panose="02020603050405020304" pitchFamily="18" charset="0"/>
                <a:ea typeface="標楷體" panose="03000509000000000000" pitchFamily="65" charset="-120"/>
              </a:rPr>
              <a:t>以</a:t>
            </a:r>
            <a:r>
              <a:rPr lang="en-US" altLang="zh-TW" sz="2400" dirty="0" err="1">
                <a:latin typeface="Times New Roman" panose="02020603050405020304" pitchFamily="18" charset="0"/>
                <a:ea typeface="標楷體" panose="03000509000000000000" pitchFamily="65" charset="-120"/>
              </a:rPr>
              <a:t>ChatGPT</a:t>
            </a:r>
            <a:r>
              <a:rPr lang="zh-TW" altLang="en-US" sz="2400" dirty="0">
                <a:latin typeface="Times New Roman" panose="02020603050405020304" pitchFamily="18" charset="0"/>
                <a:ea typeface="標楷體" panose="03000509000000000000" pitchFamily="65" charset="-120"/>
              </a:rPr>
              <a:t>寫出的內容上網搜尋，會找到很多類似的句型，但可能找不到完全一樣的。 </a:t>
            </a:r>
            <a:r>
              <a:rPr lang="en-US" altLang="zh-TW" sz="2400" dirty="0">
                <a:latin typeface="Times New Roman" panose="02020603050405020304" pitchFamily="18" charset="0"/>
                <a:ea typeface="標楷體" panose="03000509000000000000" pitchFamily="65" charset="-120"/>
              </a:rPr>
              <a:t>(</a:t>
            </a:r>
            <a:r>
              <a:rPr lang="zh-TW" altLang="en-US" sz="2400" dirty="0">
                <a:latin typeface="Times New Roman" panose="02020603050405020304" pitchFamily="18" charset="0"/>
                <a:ea typeface="標楷體" panose="03000509000000000000" pitchFamily="65" charset="-120"/>
              </a:rPr>
              <a:t>作者必須自行負責判斷有無抄襲</a:t>
            </a:r>
            <a:r>
              <a:rPr lang="en-US" altLang="zh-TW" sz="2400" dirty="0">
                <a:latin typeface="Times New Roman" panose="02020603050405020304" pitchFamily="18" charset="0"/>
                <a:ea typeface="標楷體" panose="03000509000000000000" pitchFamily="65" charset="-120"/>
              </a:rPr>
              <a:t>)</a:t>
            </a:r>
          </a:p>
          <a:p>
            <a:pPr marL="342900" indent="-342900">
              <a:spcBef>
                <a:spcPts val="1200"/>
              </a:spcBef>
              <a:buFont typeface="Arial" panose="020B0604020202020204" pitchFamily="34" charset="0"/>
              <a:buChar char="•"/>
            </a:pPr>
            <a:r>
              <a:rPr lang="zh-TW" altLang="en-US" sz="2400" dirty="0">
                <a:latin typeface="Times New Roman" panose="02020603050405020304" pitchFamily="18" charset="0"/>
                <a:ea typeface="標楷體" panose="03000509000000000000" pitchFamily="65" charset="-120"/>
              </a:rPr>
              <a:t>類似把別人的概念重新用自己的語法表達。</a:t>
            </a:r>
            <a:endParaRPr lang="en-US" altLang="zh-TW" sz="2400" dirty="0">
              <a:latin typeface="Times New Roman" panose="02020603050405020304" pitchFamily="18" charset="0"/>
              <a:ea typeface="標楷體" panose="03000509000000000000" pitchFamily="65" charset="-120"/>
            </a:endParaRPr>
          </a:p>
          <a:p>
            <a:pPr marL="342900" indent="-342900">
              <a:spcBef>
                <a:spcPts val="1200"/>
              </a:spcBef>
              <a:buFont typeface="Arial" panose="020B0604020202020204" pitchFamily="34" charset="0"/>
              <a:buChar char="•"/>
            </a:pPr>
            <a:r>
              <a:rPr lang="zh-TW" altLang="en-US" sz="2400" dirty="0">
                <a:latin typeface="Times New Roman" panose="02020603050405020304" pitchFamily="18" charset="0"/>
                <a:ea typeface="標楷體" panose="03000509000000000000" pitchFamily="65" charset="-120"/>
              </a:rPr>
              <a:t>依現行判斷，難謂抄襲</a:t>
            </a:r>
            <a:endParaRPr lang="en-US" altLang="zh-TW" sz="2400" dirty="0">
              <a:latin typeface="Times New Roman" panose="02020603050405020304" pitchFamily="18" charset="0"/>
              <a:ea typeface="標楷體" panose="03000509000000000000" pitchFamily="65" charset="-120"/>
            </a:endParaRPr>
          </a:p>
          <a:p>
            <a:pPr marL="342900" indent="-342900">
              <a:spcBef>
                <a:spcPts val="1200"/>
              </a:spcBef>
              <a:buFont typeface="Arial" panose="020B0604020202020204" pitchFamily="34" charset="0"/>
              <a:buChar char="•"/>
            </a:pPr>
            <a:r>
              <a:rPr lang="zh-TW" altLang="en-US" sz="2400" dirty="0">
                <a:latin typeface="Times New Roman" panose="02020603050405020304" pitchFamily="18" charset="0"/>
                <a:ea typeface="標楷體" panose="03000509000000000000" pitchFamily="65" charset="-120"/>
              </a:rPr>
              <a:t>人的</a:t>
            </a:r>
            <a:r>
              <a:rPr lang="zh-TW" altLang="en-US" sz="2400" dirty="0">
                <a:solidFill>
                  <a:srgbClr val="FF0000"/>
                </a:solidFill>
                <a:latin typeface="Times New Roman" panose="02020603050405020304" pitchFamily="18" charset="0"/>
                <a:ea typeface="標楷體" panose="03000509000000000000" pitchFamily="65" charset="-120"/>
              </a:rPr>
              <a:t>改寫</a:t>
            </a:r>
            <a:r>
              <a:rPr lang="zh-TW" altLang="en-US" sz="2400" dirty="0">
                <a:latin typeface="Times New Roman" panose="02020603050405020304" pitchFamily="18" charset="0"/>
                <a:ea typeface="標楷體" panose="03000509000000000000" pitchFamily="65" charset="-120"/>
              </a:rPr>
              <a:t>，算是抄襲嗎</a:t>
            </a:r>
            <a:r>
              <a:rPr lang="en-US" altLang="zh-TW" sz="2400" dirty="0">
                <a:latin typeface="Times New Roman" panose="02020603050405020304" pitchFamily="18" charset="0"/>
                <a:ea typeface="標楷體" panose="03000509000000000000" pitchFamily="65" charset="-120"/>
              </a:rPr>
              <a:t>?</a:t>
            </a:r>
            <a:r>
              <a:rPr lang="zh-TW" altLang="en-US" sz="2400" dirty="0">
                <a:latin typeface="Times New Roman" panose="02020603050405020304" pitchFamily="18" charset="0"/>
                <a:ea typeface="標楷體" panose="03000509000000000000" pitchFamily="65" charset="-120"/>
              </a:rPr>
              <a:t> </a:t>
            </a:r>
          </a:p>
        </p:txBody>
      </p:sp>
      <p:sp>
        <p:nvSpPr>
          <p:cNvPr id="5" name="文字方塊 4">
            <a:extLst>
              <a:ext uri="{FF2B5EF4-FFF2-40B4-BE49-F238E27FC236}">
                <a16:creationId xmlns:a16="http://schemas.microsoft.com/office/drawing/2014/main" id="{3A376A74-57B3-4D89-9A5C-E989A320A8BB}"/>
              </a:ext>
            </a:extLst>
          </p:cNvPr>
          <p:cNvSpPr txBox="1"/>
          <p:nvPr/>
        </p:nvSpPr>
        <p:spPr>
          <a:xfrm flipH="1">
            <a:off x="659004" y="5097759"/>
            <a:ext cx="5118516" cy="461665"/>
          </a:xfrm>
          <a:prstGeom prst="rect">
            <a:avLst/>
          </a:prstGeom>
          <a:noFill/>
        </p:spPr>
        <p:txBody>
          <a:bodyPr wrap="square" rtlCol="0">
            <a:spAutoFit/>
          </a:bodyPr>
          <a:lstStyle/>
          <a:p>
            <a:r>
              <a:rPr lang="zh-TW" altLang="en-US" sz="2400" b="1" dirty="0">
                <a:solidFill>
                  <a:srgbClr val="0000FF"/>
                </a:solidFill>
                <a:latin typeface="標楷體" panose="03000509000000000000" pitchFamily="65" charset="-120"/>
                <a:ea typeface="標楷體" panose="03000509000000000000" pitchFamily="65" charset="-120"/>
              </a:rPr>
              <a:t>不是抄襲，但是否代表作者的原創</a:t>
            </a:r>
            <a:r>
              <a:rPr lang="en-US" altLang="zh-TW" sz="2400" b="1" dirty="0">
                <a:solidFill>
                  <a:srgbClr val="0000FF"/>
                </a:solidFill>
                <a:latin typeface="標楷體" panose="03000509000000000000" pitchFamily="65" charset="-120"/>
                <a:ea typeface="標楷體" panose="03000509000000000000" pitchFamily="65" charset="-120"/>
              </a:rPr>
              <a:t>?</a:t>
            </a:r>
            <a:endParaRPr lang="zh-TW" altLang="en-US" sz="2400" b="1" dirty="0">
              <a:solidFill>
                <a:srgbClr val="0000FF"/>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07128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E4EDE858-FB2E-4873-A705-914978A0AEBE}"/>
              </a:ext>
            </a:extLst>
          </p:cNvPr>
          <p:cNvSpPr>
            <a:spLocks noGrp="1"/>
          </p:cNvSpPr>
          <p:nvPr>
            <p:ph type="body" sz="quarter" idx="10"/>
          </p:nvPr>
        </p:nvSpPr>
        <p:spPr>
          <a:xfrm>
            <a:off x="659003" y="258233"/>
            <a:ext cx="8506262" cy="529569"/>
          </a:xfrm>
        </p:spPr>
        <p:txBody>
          <a:bodyPr>
            <a:noAutofit/>
          </a:bodyPr>
          <a:lstStyle/>
          <a:p>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AI</a:t>
            </a:r>
            <a:r>
              <a:rPr lang="zh-TW" altLang="en-US" sz="3200" dirty="0">
                <a:latin typeface="標楷體" panose="03000509000000000000" pitchFamily="65" charset="-120"/>
                <a:ea typeface="標楷體" panose="03000509000000000000" pitchFamily="65" charset="-120"/>
              </a:rPr>
              <a:t>輔助產生的作品，是否視為作者的原創</a:t>
            </a:r>
            <a:r>
              <a:rPr lang="en-US" altLang="zh-TW" sz="3200" dirty="0">
                <a:latin typeface="標楷體" panose="03000509000000000000" pitchFamily="65" charset="-120"/>
                <a:ea typeface="標楷體" panose="03000509000000000000" pitchFamily="65" charset="-120"/>
              </a:rPr>
              <a:t>?</a:t>
            </a:r>
            <a:endParaRPr lang="zh-TW" altLang="en-US" sz="3200" dirty="0">
              <a:latin typeface="標楷體" panose="03000509000000000000" pitchFamily="65" charset="-120"/>
              <a:ea typeface="標楷體" panose="03000509000000000000" pitchFamily="65" charset="-120"/>
            </a:endParaRPr>
          </a:p>
        </p:txBody>
      </p:sp>
      <p:sp>
        <p:nvSpPr>
          <p:cNvPr id="3" name="文字方塊 2">
            <a:extLst>
              <a:ext uri="{FF2B5EF4-FFF2-40B4-BE49-F238E27FC236}">
                <a16:creationId xmlns:a16="http://schemas.microsoft.com/office/drawing/2014/main" id="{9AD17370-FD2E-4D25-8303-33F93CA2F4E8}"/>
              </a:ext>
            </a:extLst>
          </p:cNvPr>
          <p:cNvSpPr txBox="1"/>
          <p:nvPr/>
        </p:nvSpPr>
        <p:spPr>
          <a:xfrm flipH="1">
            <a:off x="659002" y="1190847"/>
            <a:ext cx="10515816" cy="5216813"/>
          </a:xfrm>
          <a:prstGeom prst="rect">
            <a:avLst/>
          </a:prstGeom>
          <a:noFill/>
        </p:spPr>
        <p:txBody>
          <a:bodyPr wrap="square" rtlCol="0">
            <a:spAutoFit/>
          </a:bodyPr>
          <a:lstStyle/>
          <a:p>
            <a:pPr>
              <a:spcBef>
                <a:spcPts val="600"/>
              </a:spcBef>
            </a:pPr>
            <a:r>
              <a:rPr lang="zh-TW" altLang="en-US" sz="2400" b="1" dirty="0">
                <a:latin typeface="標楷體" panose="03000509000000000000" pitchFamily="65" charset="-120"/>
                <a:ea typeface="標楷體" panose="03000509000000000000" pitchFamily="65" charset="-120"/>
              </a:rPr>
              <a:t>作者的貢獻</a:t>
            </a:r>
            <a:endParaRPr lang="en-US" altLang="zh-TW" sz="2400" b="1" dirty="0">
              <a:latin typeface="標楷體" panose="03000509000000000000" pitchFamily="65" charset="-120"/>
              <a:ea typeface="標楷體" panose="03000509000000000000" pitchFamily="65" charset="-120"/>
            </a:endParaRPr>
          </a:p>
          <a:p>
            <a:pPr marL="342900" indent="-34290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工具是在人的指導下運作</a:t>
            </a:r>
            <a:endParaRPr lang="en-US" altLang="zh-TW" sz="2400" dirty="0">
              <a:latin typeface="標楷體" panose="03000509000000000000" pitchFamily="65" charset="-120"/>
              <a:ea typeface="標楷體" panose="03000509000000000000" pitchFamily="65" charset="-120"/>
            </a:endParaRPr>
          </a:p>
          <a:p>
            <a:pPr marL="342900" indent="-34290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即使部分或全部內容由</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AI</a:t>
            </a:r>
            <a:r>
              <a:rPr lang="zh-TW" altLang="en-US" sz="2400" dirty="0">
                <a:latin typeface="標楷體" panose="03000509000000000000" pitchFamily="65" charset="-120"/>
                <a:ea typeface="標楷體" panose="03000509000000000000" pitchFamily="65" charset="-120"/>
              </a:rPr>
              <a:t>生成，</a:t>
            </a:r>
            <a:r>
              <a:rPr lang="zh-TW" altLang="en-US" sz="2400" dirty="0">
                <a:solidFill>
                  <a:srgbClr val="FF0000"/>
                </a:solidFill>
                <a:latin typeface="標楷體" panose="03000509000000000000" pitchFamily="65" charset="-120"/>
                <a:ea typeface="標楷體" panose="03000509000000000000" pitchFamily="65" charset="-120"/>
              </a:rPr>
              <a:t>原始問題仍是由作者提出</a:t>
            </a:r>
            <a:r>
              <a:rPr lang="zh-TW" altLang="en-US" sz="2400" dirty="0">
                <a:latin typeface="標楷體" panose="03000509000000000000" pitchFamily="65" charset="-120"/>
                <a:ea typeface="標楷體" panose="03000509000000000000" pitchFamily="65" charset="-120"/>
              </a:rPr>
              <a:t>，並需要對內容正確性、架構、邏輯、取捨做判斷</a:t>
            </a:r>
            <a:endParaRPr lang="en-US" altLang="zh-TW" sz="2400" dirty="0">
              <a:latin typeface="標楷體" panose="03000509000000000000" pitchFamily="65" charset="-120"/>
              <a:ea typeface="標楷體" panose="03000509000000000000" pitchFamily="65" charset="-120"/>
            </a:endParaRPr>
          </a:p>
          <a:p>
            <a:pPr marL="342900" indent="-34290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助理幫忙查資料、做實驗、整理數據，但未必列名為作者</a:t>
            </a:r>
            <a:endParaRPr lang="en-US" altLang="zh-TW" sz="2400" dirty="0">
              <a:latin typeface="標楷體" panose="03000509000000000000" pitchFamily="65" charset="-120"/>
              <a:ea typeface="標楷體" panose="03000509000000000000" pitchFamily="65" charset="-120"/>
            </a:endParaRPr>
          </a:p>
          <a:p>
            <a:pPr marL="342900" indent="-34290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負責的是作者，非</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AI</a:t>
            </a:r>
          </a:p>
          <a:p>
            <a:pPr marL="342900" indent="-342900">
              <a:spcBef>
                <a:spcPts val="600"/>
              </a:spcBef>
              <a:buFont typeface="Arial" panose="020B0604020202020204" pitchFamily="34" charset="0"/>
              <a:buChar char="•"/>
            </a:pPr>
            <a:endParaRPr lang="en-US" altLang="zh-TW" sz="2400" dirty="0">
              <a:latin typeface="標楷體" panose="03000509000000000000" pitchFamily="65" charset="-120"/>
              <a:ea typeface="標楷體" panose="03000509000000000000" pitchFamily="65" charset="-120"/>
            </a:endParaRPr>
          </a:p>
          <a:p>
            <a:pPr>
              <a:spcBef>
                <a:spcPts val="600"/>
              </a:spcBef>
            </a:pPr>
            <a:r>
              <a:rPr lang="zh-TW" altLang="en-US" sz="2400" b="1" dirty="0">
                <a:latin typeface="標楷體" panose="03000509000000000000" pitchFamily="65" charset="-120"/>
                <a:ea typeface="標楷體" panose="03000509000000000000" pitchFamily="65" charset="-120"/>
              </a:rPr>
              <a:t>期刊或資助機構</a:t>
            </a:r>
            <a:endParaRPr lang="en-US" altLang="zh-TW" sz="2400" b="1" dirty="0">
              <a:latin typeface="標楷體" panose="03000509000000000000" pitchFamily="65" charset="-120"/>
              <a:ea typeface="標楷體" panose="03000509000000000000" pitchFamily="65" charset="-120"/>
            </a:endParaRPr>
          </a:p>
          <a:p>
            <a:pPr marL="342900" indent="-34290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期刊或資助機構應該判斷的是</a:t>
            </a:r>
            <a:r>
              <a:rPr lang="zh-TW" altLang="en-US" sz="2400" dirty="0">
                <a:solidFill>
                  <a:srgbClr val="FF0000"/>
                </a:solidFill>
                <a:latin typeface="標楷體" panose="03000509000000000000" pitchFamily="65" charset="-120"/>
                <a:ea typeface="標楷體" panose="03000509000000000000" pitchFamily="65" charset="-120"/>
              </a:rPr>
              <a:t>作品本身</a:t>
            </a:r>
            <a:r>
              <a:rPr lang="zh-TW" altLang="en-US" sz="2400" dirty="0">
                <a:latin typeface="標楷體" panose="03000509000000000000" pitchFamily="65" charset="-120"/>
                <a:ea typeface="標楷體" panose="03000509000000000000" pitchFamily="65" charset="-120"/>
              </a:rPr>
              <a:t>是否有發表</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資助的價值，是否可靠，而非</a:t>
            </a:r>
            <a:r>
              <a:rPr lang="en-US" altLang="zh-TW" sz="2400" dirty="0">
                <a:latin typeface="標楷體" panose="03000509000000000000" pitchFamily="65" charset="-120"/>
                <a:ea typeface="標楷體" panose="03000509000000000000" pitchFamily="65" charset="-120"/>
              </a:rPr>
              <a:t>credit</a:t>
            </a:r>
            <a:r>
              <a:rPr lang="zh-TW" altLang="en-US" sz="2400" dirty="0">
                <a:latin typeface="標楷體" panose="03000509000000000000" pitchFamily="65" charset="-120"/>
                <a:ea typeface="標楷體" panose="03000509000000000000" pitchFamily="65" charset="-120"/>
              </a:rPr>
              <a:t>歸屬</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除非有人控告抄襲</a:t>
            </a:r>
            <a:r>
              <a:rPr lang="en-US" altLang="zh-TW" sz="2400" dirty="0">
                <a:latin typeface="標楷體" panose="03000509000000000000" pitchFamily="65" charset="-120"/>
                <a:ea typeface="標楷體" panose="03000509000000000000" pitchFamily="65" charset="-120"/>
              </a:rPr>
              <a:t>)</a:t>
            </a:r>
          </a:p>
          <a:p>
            <a:pPr marL="342900" indent="-34290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給獎、聘任，才是看</a:t>
            </a:r>
            <a:r>
              <a:rPr lang="zh-TW" altLang="en-US" sz="2400" dirty="0">
                <a:solidFill>
                  <a:srgbClr val="FF0000"/>
                </a:solidFill>
                <a:latin typeface="標楷體" panose="03000509000000000000" pitchFamily="65" charset="-120"/>
                <a:ea typeface="標楷體" panose="03000509000000000000" pitchFamily="65" charset="-120"/>
              </a:rPr>
              <a:t>個人</a:t>
            </a:r>
            <a:r>
              <a:rPr lang="zh-TW" altLang="en-US" sz="2400" dirty="0">
                <a:latin typeface="標楷體" panose="03000509000000000000" pitchFamily="65" charset="-120"/>
                <a:ea typeface="標楷體" panose="03000509000000000000" pitchFamily="65" charset="-120"/>
              </a:rPr>
              <a:t>的貢獻</a:t>
            </a:r>
            <a:endParaRPr lang="en-US" altLang="zh-TW" sz="2400" dirty="0">
              <a:latin typeface="標楷體" panose="03000509000000000000" pitchFamily="65" charset="-120"/>
              <a:ea typeface="標楷體" panose="03000509000000000000" pitchFamily="65" charset="-120"/>
            </a:endParaRPr>
          </a:p>
          <a:p>
            <a:pPr>
              <a:spcBef>
                <a:spcPts val="600"/>
              </a:spcBef>
            </a:pPr>
            <a:endParaRPr lang="en-US" altLang="zh-TW"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2601091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41680C22-0440-4427-8DC5-91170365EFA3}"/>
              </a:ext>
            </a:extLst>
          </p:cNvPr>
          <p:cNvSpPr>
            <a:spLocks noGrp="1"/>
          </p:cNvSpPr>
          <p:nvPr>
            <p:ph type="body" sz="quarter" idx="10"/>
          </p:nvPr>
        </p:nvSpPr>
        <p:spPr>
          <a:xfrm>
            <a:off x="659004" y="258233"/>
            <a:ext cx="6581768" cy="529569"/>
          </a:xfrm>
        </p:spPr>
        <p:txBody>
          <a:bodyPr>
            <a:noAutofit/>
          </a:bodyPr>
          <a:lstStyle/>
          <a:p>
            <a:r>
              <a:rPr lang="en-US" altLang="zh-TW" sz="3200" dirty="0" err="1">
                <a:latin typeface="Times New Roman" panose="02020603050405020304" pitchFamily="18" charset="0"/>
                <a:ea typeface="標楷體" panose="03000509000000000000" pitchFamily="65" charset="-120"/>
                <a:cs typeface="Times New Roman" panose="02020603050405020304" pitchFamily="18" charset="0"/>
              </a:rPr>
              <a:t>ChatGPT</a:t>
            </a:r>
            <a:r>
              <a:rPr lang="zh-TW" altLang="en-US" sz="3200" dirty="0">
                <a:latin typeface="標楷體" panose="03000509000000000000" pitchFamily="65" charset="-120"/>
                <a:ea typeface="標楷體" panose="03000509000000000000" pitchFamily="65" charset="-120"/>
              </a:rPr>
              <a:t>的使用不涉及學術倫理</a:t>
            </a:r>
          </a:p>
        </p:txBody>
      </p:sp>
      <p:sp>
        <p:nvSpPr>
          <p:cNvPr id="3" name="文字方塊 2">
            <a:extLst>
              <a:ext uri="{FF2B5EF4-FFF2-40B4-BE49-F238E27FC236}">
                <a16:creationId xmlns:a16="http://schemas.microsoft.com/office/drawing/2014/main" id="{EE5B1130-EF5C-4748-B2FD-B1437501DCD2}"/>
              </a:ext>
            </a:extLst>
          </p:cNvPr>
          <p:cNvSpPr txBox="1"/>
          <p:nvPr/>
        </p:nvSpPr>
        <p:spPr>
          <a:xfrm>
            <a:off x="659004" y="1499191"/>
            <a:ext cx="8368038" cy="3077766"/>
          </a:xfrm>
          <a:prstGeom prst="rect">
            <a:avLst/>
          </a:prstGeom>
          <a:noFill/>
        </p:spPr>
        <p:txBody>
          <a:bodyPr wrap="square" rtlCol="0">
            <a:spAutoFit/>
          </a:bodyPr>
          <a:lstStyle/>
          <a:p>
            <a:pPr>
              <a:spcBef>
                <a:spcPts val="1200"/>
              </a:spcBef>
            </a:pPr>
            <a:r>
              <a:rPr lang="en-US" altLang="zh-TW" sz="2400" dirty="0" err="1">
                <a:latin typeface="Times New Roman" panose="02020603050405020304" pitchFamily="18" charset="0"/>
                <a:ea typeface="標楷體" panose="03000509000000000000" pitchFamily="65" charset="-120"/>
                <a:cs typeface="Times New Roman" panose="02020603050405020304" pitchFamily="18" charset="0"/>
              </a:rPr>
              <a:t>ChatGPT</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的使用</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spcBef>
                <a:spcPts val="1200"/>
              </a:spcBef>
              <a:buAutoNum type="arabicPeriod"/>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不涉及抄襲</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spcBef>
                <a:spcPts val="1200"/>
              </a:spcBef>
              <a:buAutoNum type="arabicPeriod"/>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創新及價值，本非學倫問題</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spcBef>
                <a:spcPts val="1200"/>
              </a:spcBef>
              <a:buAutoNum type="arabicPeriod"/>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期刊要求</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 作為工具的使用，應揭露註記 </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無效的要求</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p>
          <a:p>
            <a:pPr marL="457200" indent="-457200">
              <a:spcBef>
                <a:spcPts val="1200"/>
              </a:spcBef>
              <a:buAutoNum type="arabicPeriod"/>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內容的正確性，需人為檢視確認，為作者之責任</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a:spcBef>
                <a:spcPts val="1200"/>
              </a:spcBef>
            </a:pP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9211577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rmAutofit fontScale="92500" lnSpcReduction="10000"/>
          </a:bodyPr>
          <a:lstStyle/>
          <a:p>
            <a:pPr algn="ctr"/>
            <a:r>
              <a:rPr lang="zh-TW" altLang="en-US" sz="3200" dirty="0">
                <a:latin typeface="標楷體" panose="03000509000000000000" pitchFamily="65" charset="-120"/>
                <a:ea typeface="標楷體" panose="03000509000000000000" pitchFamily="65" charset="-120"/>
              </a:rPr>
              <a:t>感謝聆聽，敬請指教</a:t>
            </a:r>
          </a:p>
        </p:txBody>
      </p:sp>
      <p:pic>
        <p:nvPicPr>
          <p:cNvPr id="3" name="圖片 2"/>
          <p:cNvPicPr>
            <a:picLocks noChangeAspect="1"/>
          </p:cNvPicPr>
          <p:nvPr/>
        </p:nvPicPr>
        <p:blipFill>
          <a:blip r:embed="rId2"/>
          <a:stretch>
            <a:fillRect/>
          </a:stretch>
        </p:blipFill>
        <p:spPr>
          <a:xfrm>
            <a:off x="2887704" y="1441383"/>
            <a:ext cx="6416591" cy="5165157"/>
          </a:xfrm>
          <a:prstGeom prst="rect">
            <a:avLst/>
          </a:prstGeom>
        </p:spPr>
      </p:pic>
    </p:spTree>
    <p:extLst>
      <p:ext uri="{BB962C8B-B14F-4D97-AF65-F5344CB8AC3E}">
        <p14:creationId xmlns:p14="http://schemas.microsoft.com/office/powerpoint/2010/main" val="11342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a:xfrm>
            <a:off x="659004" y="258233"/>
            <a:ext cx="6482576" cy="529569"/>
          </a:xfrm>
        </p:spPr>
        <p:txBody>
          <a:bodyPr>
            <a:normAutofit fontScale="92500" lnSpcReduction="10000"/>
          </a:bodyPr>
          <a:lstStyle/>
          <a:p>
            <a:r>
              <a:rPr lang="zh-TW" altLang="en-US" sz="3200" dirty="0">
                <a:latin typeface="標楷體" panose="03000509000000000000" pitchFamily="65" charset="-120"/>
                <a:ea typeface="標楷體" panose="03000509000000000000" pitchFamily="65" charset="-120"/>
              </a:rPr>
              <a:t>可以爛</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懶，不能騙</a:t>
            </a:r>
          </a:p>
        </p:txBody>
      </p:sp>
      <p:sp>
        <p:nvSpPr>
          <p:cNvPr id="3" name="文字方塊 2"/>
          <p:cNvSpPr txBox="1"/>
          <p:nvPr/>
        </p:nvSpPr>
        <p:spPr>
          <a:xfrm>
            <a:off x="659004" y="1094282"/>
            <a:ext cx="8225329" cy="5647700"/>
          </a:xfrm>
          <a:prstGeom prst="rect">
            <a:avLst/>
          </a:prstGeom>
          <a:noFill/>
        </p:spPr>
        <p:txBody>
          <a:bodyPr wrap="none" rtlCol="0">
            <a:spAutoFit/>
          </a:bodyPr>
          <a:lstStyle/>
          <a:p>
            <a:r>
              <a:rPr lang="zh-TW" altLang="en-US" sz="2400" b="1" dirty="0">
                <a:latin typeface="Calibri" panose="020F0502020204030204" pitchFamily="34" charset="0"/>
                <a:ea typeface="標楷體" panose="03000509000000000000" pitchFamily="65" charset="-120"/>
              </a:rPr>
              <a:t>爛研究論文</a:t>
            </a:r>
            <a:endParaRPr lang="en-US" altLang="zh-TW" sz="2400" b="1" dirty="0">
              <a:latin typeface="Calibri" panose="020F0502020204030204" pitchFamily="34" charset="0"/>
              <a:ea typeface="標楷體" panose="03000509000000000000" pitchFamily="65" charset="-120"/>
            </a:endParaRPr>
          </a:p>
          <a:p>
            <a:pPr marL="342900" indent="-342900">
              <a:spcBef>
                <a:spcPts val="600"/>
              </a:spcBef>
              <a:buFont typeface="Arial" panose="020B0604020202020204" pitchFamily="34" charset="0"/>
              <a:buChar char="•"/>
            </a:pPr>
            <a:r>
              <a:rPr lang="zh-TW" altLang="en-US" sz="2400" dirty="0">
                <a:latin typeface="Calibri" panose="020F0502020204030204" pitchFamily="34" charset="0"/>
                <a:ea typeface="標楷體" panose="03000509000000000000" pitchFamily="65" charset="-120"/>
              </a:rPr>
              <a:t>邏輯不通、文字不通</a:t>
            </a:r>
            <a:endParaRPr lang="en-US" altLang="zh-TW" sz="2400" dirty="0">
              <a:latin typeface="Calibri" panose="020F0502020204030204" pitchFamily="34" charset="0"/>
              <a:ea typeface="標楷體" panose="03000509000000000000" pitchFamily="65" charset="-120"/>
            </a:endParaRPr>
          </a:p>
          <a:p>
            <a:pPr marL="342900" indent="-342900">
              <a:spcBef>
                <a:spcPts val="600"/>
              </a:spcBef>
              <a:buFont typeface="Arial" panose="020B0604020202020204" pitchFamily="34" charset="0"/>
              <a:buChar char="•"/>
            </a:pPr>
            <a:r>
              <a:rPr lang="zh-TW" altLang="en-US" sz="2400" dirty="0">
                <a:latin typeface="Calibri" panose="020F0502020204030204" pitchFamily="34" charset="0"/>
                <a:ea typeface="標楷體" panose="03000509000000000000" pitchFamily="65" charset="-120"/>
              </a:rPr>
              <a:t>不夠嚴謹（沒有適當對照組、統計意義不夠、統計錯誤）</a:t>
            </a:r>
            <a:endParaRPr lang="en-US" altLang="zh-TW" sz="2400" dirty="0">
              <a:latin typeface="Calibri" panose="020F0502020204030204" pitchFamily="34" charset="0"/>
              <a:ea typeface="標楷體" panose="03000509000000000000" pitchFamily="65" charset="-120"/>
            </a:endParaRPr>
          </a:p>
          <a:p>
            <a:pPr marL="342900" indent="-342900">
              <a:spcBef>
                <a:spcPts val="600"/>
              </a:spcBef>
              <a:buFont typeface="Arial" panose="020B0604020202020204" pitchFamily="34" charset="0"/>
              <a:buChar char="•"/>
            </a:pPr>
            <a:r>
              <a:rPr lang="zh-TW" altLang="en-US" sz="2400" dirty="0">
                <a:latin typeface="Calibri" panose="020F0502020204030204" pitchFamily="34" charset="0"/>
                <a:ea typeface="標楷體" panose="03000509000000000000" pitchFamily="65" charset="-120"/>
              </a:rPr>
              <a:t>結論浮誇，數據不足以支持結論</a:t>
            </a:r>
            <a:endParaRPr lang="en-US" altLang="zh-TW" sz="2400" dirty="0">
              <a:latin typeface="Calibri" panose="020F0502020204030204" pitchFamily="34" charset="0"/>
              <a:ea typeface="標楷體" panose="03000509000000000000" pitchFamily="65" charset="-120"/>
            </a:endParaRPr>
          </a:p>
          <a:p>
            <a:endParaRPr lang="en-US" altLang="zh-TW" sz="2400" dirty="0">
              <a:latin typeface="Calibri" panose="020F0502020204030204" pitchFamily="34" charset="0"/>
              <a:ea typeface="標楷體" panose="03000509000000000000" pitchFamily="65" charset="-120"/>
            </a:endParaRPr>
          </a:p>
          <a:p>
            <a:r>
              <a:rPr lang="zh-TW" altLang="en-US" sz="2400" b="1" dirty="0">
                <a:latin typeface="Calibri" panose="020F0502020204030204" pitchFamily="34" charset="0"/>
                <a:ea typeface="標楷體" panose="03000509000000000000" pitchFamily="65" charset="-120"/>
              </a:rPr>
              <a:t>總找的到爛期刊發表</a:t>
            </a:r>
            <a:endParaRPr lang="en-US" altLang="zh-TW" sz="2400" b="1" dirty="0">
              <a:latin typeface="Calibri" panose="020F0502020204030204" pitchFamily="34" charset="0"/>
              <a:ea typeface="標楷體" panose="03000509000000000000" pitchFamily="65" charset="-120"/>
            </a:endParaRPr>
          </a:p>
          <a:p>
            <a:pPr marL="342900" indent="-342900">
              <a:spcBef>
                <a:spcPts val="600"/>
              </a:spcBef>
              <a:buFont typeface="Arial" panose="020B0604020202020204" pitchFamily="34" charset="0"/>
              <a:buChar char="•"/>
            </a:pPr>
            <a:r>
              <a:rPr lang="zh-TW" altLang="en-US" sz="2400" dirty="0">
                <a:latin typeface="Calibri" panose="020F0502020204030204" pitchFamily="34" charset="0"/>
                <a:ea typeface="標楷體" panose="03000509000000000000" pitchFamily="65" charset="-120"/>
              </a:rPr>
              <a:t>期刊有各種等級</a:t>
            </a:r>
            <a:endParaRPr lang="en-US" altLang="zh-TW" sz="2400" dirty="0">
              <a:latin typeface="Calibri" panose="020F0502020204030204" pitchFamily="34" charset="0"/>
              <a:ea typeface="標楷體" panose="03000509000000000000" pitchFamily="65" charset="-120"/>
            </a:endParaRPr>
          </a:p>
          <a:p>
            <a:pPr marL="342900" indent="-342900">
              <a:spcBef>
                <a:spcPts val="600"/>
              </a:spcBef>
              <a:buFont typeface="Arial" panose="020B0604020202020204" pitchFamily="34" charset="0"/>
              <a:buChar char="•"/>
            </a:pPr>
            <a:r>
              <a:rPr lang="zh-TW" altLang="en-US" sz="2400" dirty="0">
                <a:latin typeface="Calibri" panose="020F0502020204030204" pitchFamily="34" charset="0"/>
                <a:ea typeface="標楷體" panose="03000509000000000000" pitchFamily="65" charset="-120"/>
              </a:rPr>
              <a:t>包括</a:t>
            </a:r>
            <a:r>
              <a:rPr lang="en-US" altLang="zh-TW" sz="2400" dirty="0">
                <a:latin typeface="Calibri" panose="020F0502020204030204" pitchFamily="34" charset="0"/>
                <a:ea typeface="標楷體" panose="03000509000000000000" pitchFamily="65" charset="-120"/>
              </a:rPr>
              <a:t>predatory open access journal</a:t>
            </a:r>
          </a:p>
          <a:p>
            <a:endParaRPr lang="en-US" altLang="zh-TW" sz="2400" dirty="0">
              <a:latin typeface="Calibri" panose="020F0502020204030204" pitchFamily="34" charset="0"/>
              <a:ea typeface="標楷體" panose="03000509000000000000" pitchFamily="65" charset="-120"/>
            </a:endParaRPr>
          </a:p>
          <a:p>
            <a:r>
              <a:rPr lang="zh-TW" altLang="en-US" sz="2400" b="1" dirty="0">
                <a:latin typeface="Calibri" panose="020F0502020204030204" pitchFamily="34" charset="0"/>
                <a:ea typeface="標楷體" panose="03000509000000000000" pitchFamily="65" charset="-120"/>
              </a:rPr>
              <a:t>無人閱讀、無人在意</a:t>
            </a:r>
            <a:endParaRPr lang="en-US" altLang="zh-TW" sz="2400" b="1" dirty="0">
              <a:latin typeface="Calibri" panose="020F0502020204030204" pitchFamily="34" charset="0"/>
              <a:ea typeface="標楷體" panose="03000509000000000000" pitchFamily="65" charset="-120"/>
            </a:endParaRPr>
          </a:p>
          <a:p>
            <a:endParaRPr lang="en-US" altLang="zh-TW" sz="2400" dirty="0">
              <a:latin typeface="Calibri" panose="020F0502020204030204" pitchFamily="34" charset="0"/>
              <a:ea typeface="標楷體" panose="03000509000000000000" pitchFamily="65" charset="-120"/>
            </a:endParaRPr>
          </a:p>
          <a:p>
            <a:r>
              <a:rPr lang="zh-TW" altLang="en-US" sz="2400" b="1" dirty="0">
                <a:latin typeface="Calibri" panose="020F0502020204030204" pitchFamily="34" charset="0"/>
                <a:ea typeface="標楷體" panose="03000509000000000000" pitchFamily="65" charset="-120"/>
              </a:rPr>
              <a:t>審查聘任、研究計畫時應注意</a:t>
            </a:r>
            <a:endParaRPr lang="en-US" altLang="zh-TW" sz="2400" b="1" dirty="0">
              <a:latin typeface="Calibri" panose="020F0502020204030204" pitchFamily="34" charset="0"/>
              <a:ea typeface="標楷體" panose="03000509000000000000" pitchFamily="65" charset="-120"/>
            </a:endParaRPr>
          </a:p>
          <a:p>
            <a:endParaRPr lang="en-US" altLang="zh-TW" sz="2400" b="1" dirty="0">
              <a:latin typeface="Calibri" panose="020F0502020204030204" pitchFamily="34" charset="0"/>
              <a:ea typeface="標楷體" panose="03000509000000000000" pitchFamily="65" charset="-120"/>
            </a:endParaRPr>
          </a:p>
          <a:p>
            <a:r>
              <a:rPr lang="zh-TW" altLang="en-US" sz="2400" b="1" dirty="0">
                <a:latin typeface="Calibri" panose="020F0502020204030204" pitchFamily="34" charset="0"/>
                <a:ea typeface="標楷體" panose="03000509000000000000" pitchFamily="65" charset="-120"/>
              </a:rPr>
              <a:t>不被當成是學倫問題 </a:t>
            </a:r>
            <a:r>
              <a:rPr lang="en-US" altLang="zh-TW" sz="2400" b="1" dirty="0">
                <a:latin typeface="Calibri" panose="020F0502020204030204" pitchFamily="34" charset="0"/>
                <a:ea typeface="標楷體" panose="03000509000000000000" pitchFamily="65" charset="-120"/>
              </a:rPr>
              <a:t>=&gt; </a:t>
            </a:r>
            <a:r>
              <a:rPr lang="zh-TW" altLang="en-US" sz="2400" b="1" dirty="0">
                <a:solidFill>
                  <a:srgbClr val="FF0000"/>
                </a:solidFill>
                <a:latin typeface="Calibri" panose="020F0502020204030204" pitchFamily="34" charset="0"/>
                <a:ea typeface="標楷體" panose="03000509000000000000" pitchFamily="65" charset="-120"/>
              </a:rPr>
              <a:t>學倫在意的是欺騙</a:t>
            </a:r>
          </a:p>
        </p:txBody>
      </p:sp>
      <p:sp>
        <p:nvSpPr>
          <p:cNvPr id="5" name="文字方塊 4">
            <a:extLst>
              <a:ext uri="{FF2B5EF4-FFF2-40B4-BE49-F238E27FC236}">
                <a16:creationId xmlns:a16="http://schemas.microsoft.com/office/drawing/2014/main" id="{89992BF3-76DA-494E-AFBC-90960FF826EC}"/>
              </a:ext>
            </a:extLst>
          </p:cNvPr>
          <p:cNvSpPr txBox="1"/>
          <p:nvPr/>
        </p:nvSpPr>
        <p:spPr>
          <a:xfrm>
            <a:off x="6933761" y="4100273"/>
            <a:ext cx="5020307" cy="1354217"/>
          </a:xfrm>
          <a:prstGeom prst="rect">
            <a:avLst/>
          </a:prstGeom>
          <a:noFill/>
          <a:ln>
            <a:solidFill>
              <a:schemeClr val="tx1"/>
            </a:solidFill>
          </a:ln>
        </p:spPr>
        <p:txBody>
          <a:bodyPr wrap="square" rtlCol="0">
            <a:spAutoFit/>
          </a:bodyPr>
          <a:lstStyle/>
          <a:p>
            <a:pPr marL="342900" indent="-342900">
              <a:spcBef>
                <a:spcPts val="1200"/>
              </a:spcBef>
              <a:buFont typeface="Arial" panose="020B0604020202020204" pitchFamily="34" charset="0"/>
              <a:buChar char="•"/>
            </a:pPr>
            <a:r>
              <a:rPr lang="zh-TW" altLang="en-US" sz="2400" b="1" dirty="0">
                <a:solidFill>
                  <a:srgbClr val="0000FF"/>
                </a:solidFill>
                <a:latin typeface="標楷體" panose="03000509000000000000" pitchFamily="65" charset="-120"/>
                <a:ea typeface="標楷體" panose="03000509000000000000" pitchFamily="65" charset="-120"/>
              </a:rPr>
              <a:t>爛</a:t>
            </a:r>
            <a:r>
              <a:rPr lang="en-US" altLang="zh-TW" sz="2400" b="1" dirty="0">
                <a:solidFill>
                  <a:srgbClr val="0000FF"/>
                </a:solidFill>
                <a:latin typeface="標楷體" panose="03000509000000000000" pitchFamily="65" charset="-120"/>
                <a:ea typeface="標楷體" panose="03000509000000000000" pitchFamily="65" charset="-120"/>
              </a:rPr>
              <a:t>/</a:t>
            </a:r>
            <a:r>
              <a:rPr lang="zh-TW" altLang="en-US" sz="2400" b="1" dirty="0">
                <a:solidFill>
                  <a:srgbClr val="0000FF"/>
                </a:solidFill>
                <a:latin typeface="標楷體" panose="03000509000000000000" pitchFamily="65" charset="-120"/>
                <a:ea typeface="標楷體" panose="03000509000000000000" pitchFamily="65" charset="-120"/>
              </a:rPr>
              <a:t>懶可以被檢驗，騙不易被檢驗，所以不容許欺騙。</a:t>
            </a:r>
            <a:endParaRPr lang="en-US" altLang="zh-TW" sz="2400" b="1" dirty="0">
              <a:solidFill>
                <a:srgbClr val="0000FF"/>
              </a:solidFill>
              <a:latin typeface="標楷體" panose="03000509000000000000" pitchFamily="65" charset="-120"/>
              <a:ea typeface="標楷體" panose="03000509000000000000" pitchFamily="65" charset="-120"/>
            </a:endParaRPr>
          </a:p>
          <a:p>
            <a:pPr marL="342900" indent="-342900">
              <a:spcBef>
                <a:spcPts val="1200"/>
              </a:spcBef>
              <a:buFont typeface="Arial" panose="020B0604020202020204" pitchFamily="34" charset="0"/>
              <a:buChar char="•"/>
            </a:pPr>
            <a:r>
              <a:rPr lang="zh-TW" altLang="en-US" sz="2400" b="1" dirty="0">
                <a:solidFill>
                  <a:srgbClr val="FF0000"/>
                </a:solidFill>
                <a:latin typeface="標楷體" panose="03000509000000000000" pitchFamily="65" charset="-120"/>
                <a:ea typeface="標楷體" panose="03000509000000000000" pitchFamily="65" charset="-120"/>
              </a:rPr>
              <a:t>欺騙</a:t>
            </a:r>
            <a:r>
              <a:rPr lang="zh-TW" altLang="en-US" sz="2400" b="1" dirty="0">
                <a:solidFill>
                  <a:srgbClr val="0000FF"/>
                </a:solidFill>
                <a:latin typeface="標楷體" panose="03000509000000000000" pitchFamily="65" charset="-120"/>
                <a:ea typeface="標楷體" panose="03000509000000000000" pitchFamily="65" charset="-120"/>
              </a:rPr>
              <a:t>才是學倫要處理的問題</a:t>
            </a:r>
          </a:p>
        </p:txBody>
      </p:sp>
    </p:spTree>
    <p:extLst>
      <p:ext uri="{BB962C8B-B14F-4D97-AF65-F5344CB8AC3E}">
        <p14:creationId xmlns:p14="http://schemas.microsoft.com/office/powerpoint/2010/main" val="24600537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343518F5-A77E-4588-9C79-771291B96ED9}"/>
              </a:ext>
            </a:extLst>
          </p:cNvPr>
          <p:cNvSpPr>
            <a:spLocks noGrp="1"/>
          </p:cNvSpPr>
          <p:nvPr>
            <p:ph type="body" sz="quarter" idx="10"/>
          </p:nvPr>
        </p:nvSpPr>
        <p:spPr/>
        <p:txBody>
          <a:bodyPr>
            <a:normAutofit fontScale="92500" lnSpcReduction="10000"/>
          </a:bodyPr>
          <a:lstStyle/>
          <a:p>
            <a:r>
              <a:rPr lang="zh-TW" altLang="en-US" sz="3200" dirty="0">
                <a:latin typeface="標楷體" panose="03000509000000000000" pitchFamily="65" charset="-120"/>
                <a:ea typeface="標楷體" panose="03000509000000000000" pitchFamily="65" charset="-120"/>
              </a:rPr>
              <a:t>抄襲</a:t>
            </a:r>
            <a:r>
              <a:rPr lang="en-US" altLang="zh-TW" sz="3200" dirty="0">
                <a:latin typeface="標楷體" panose="03000509000000000000" pitchFamily="65" charset="-120"/>
                <a:ea typeface="標楷體" panose="03000509000000000000" pitchFamily="65" charset="-120"/>
              </a:rPr>
              <a:t>?</a:t>
            </a:r>
            <a:endParaRPr lang="zh-TW" altLang="en-US" sz="3200" dirty="0">
              <a:latin typeface="標楷體" panose="03000509000000000000" pitchFamily="65" charset="-120"/>
              <a:ea typeface="標楷體" panose="03000509000000000000" pitchFamily="65" charset="-120"/>
            </a:endParaRPr>
          </a:p>
        </p:txBody>
      </p:sp>
      <p:pic>
        <p:nvPicPr>
          <p:cNvPr id="1026" name="Picture 2" descr="See adjacent text.">
            <a:extLst>
              <a:ext uri="{FF2B5EF4-FFF2-40B4-BE49-F238E27FC236}">
                <a16:creationId xmlns:a16="http://schemas.microsoft.com/office/drawing/2014/main" id="{A37D9E5A-20A2-4410-BC3D-98201B10F4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962" y="1300162"/>
            <a:ext cx="2857500" cy="4257675"/>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a:extLst>
              <a:ext uri="{FF2B5EF4-FFF2-40B4-BE49-F238E27FC236}">
                <a16:creationId xmlns:a16="http://schemas.microsoft.com/office/drawing/2014/main" id="{D22217E1-E6BD-41DC-8B80-3BDAD06A804E}"/>
              </a:ext>
            </a:extLst>
          </p:cNvPr>
          <p:cNvSpPr/>
          <p:nvPr/>
        </p:nvSpPr>
        <p:spPr>
          <a:xfrm>
            <a:off x="76983" y="6250670"/>
            <a:ext cx="3156633" cy="276999"/>
          </a:xfrm>
          <a:prstGeom prst="rect">
            <a:avLst/>
          </a:prstGeom>
        </p:spPr>
        <p:txBody>
          <a:bodyPr wrap="none">
            <a:spAutoFit/>
          </a:bodyPr>
          <a:lstStyle/>
          <a:p>
            <a:r>
              <a:rPr lang="zh-TW" altLang="en-US" sz="1200" dirty="0"/>
              <a:t>https://en.wikipedia.org/wiki/Mona_Lisa</a:t>
            </a:r>
          </a:p>
        </p:txBody>
      </p:sp>
      <p:pic>
        <p:nvPicPr>
          <p:cNvPr id="1028" name="Picture 4" descr="Mona Lisa, based on da Vinci print by Theresa Franziska Jänisch |  Posterlounge">
            <a:extLst>
              <a:ext uri="{FF2B5EF4-FFF2-40B4-BE49-F238E27FC236}">
                <a16:creationId xmlns:a16="http://schemas.microsoft.com/office/drawing/2014/main" id="{F4F5DA73-F4F6-40C4-82F2-CBB7956A99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9804" y="1300162"/>
            <a:ext cx="3198184" cy="4257675"/>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a:extLst>
              <a:ext uri="{FF2B5EF4-FFF2-40B4-BE49-F238E27FC236}">
                <a16:creationId xmlns:a16="http://schemas.microsoft.com/office/drawing/2014/main" id="{98EF2CA5-2C91-49B8-B2D5-BFAB716A2733}"/>
              </a:ext>
            </a:extLst>
          </p:cNvPr>
          <p:cNvSpPr/>
          <p:nvPr/>
        </p:nvSpPr>
        <p:spPr>
          <a:xfrm>
            <a:off x="3298589" y="6250670"/>
            <a:ext cx="4067139" cy="276999"/>
          </a:xfrm>
          <a:prstGeom prst="rect">
            <a:avLst/>
          </a:prstGeom>
        </p:spPr>
        <p:txBody>
          <a:bodyPr wrap="none">
            <a:spAutoFit/>
          </a:bodyPr>
          <a:lstStyle/>
          <a:p>
            <a:r>
              <a:rPr lang="zh-TW" altLang="en-US" sz="1200" dirty="0"/>
              <a:t>https://image.posterlounge.ie/images/l/1888787.jpg</a:t>
            </a:r>
          </a:p>
        </p:txBody>
      </p:sp>
      <p:pic>
        <p:nvPicPr>
          <p:cNvPr id="1030" name="Picture 6" descr="ιcσиѕ + нєα∂єяѕ {concluído} | Mona lisa parody, Tumblr art, Aesthetic art">
            <a:extLst>
              <a:ext uri="{FF2B5EF4-FFF2-40B4-BE49-F238E27FC236}">
                <a16:creationId xmlns:a16="http://schemas.microsoft.com/office/drawing/2014/main" id="{5E57B552-A140-4B3B-89BA-92547C5B64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5663" y="1300162"/>
            <a:ext cx="4257675" cy="4257675"/>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a:extLst>
              <a:ext uri="{FF2B5EF4-FFF2-40B4-BE49-F238E27FC236}">
                <a16:creationId xmlns:a16="http://schemas.microsoft.com/office/drawing/2014/main" id="{51B5C2D1-33D5-4E8E-8DDC-C92BDD804139}"/>
              </a:ext>
            </a:extLst>
          </p:cNvPr>
          <p:cNvSpPr/>
          <p:nvPr/>
        </p:nvSpPr>
        <p:spPr>
          <a:xfrm>
            <a:off x="7495673" y="6250670"/>
            <a:ext cx="4395537" cy="461665"/>
          </a:xfrm>
          <a:prstGeom prst="rect">
            <a:avLst/>
          </a:prstGeom>
        </p:spPr>
        <p:txBody>
          <a:bodyPr wrap="square">
            <a:spAutoFit/>
          </a:bodyPr>
          <a:lstStyle/>
          <a:p>
            <a:r>
              <a:rPr lang="zh-TW" altLang="en-US" sz="1200" dirty="0"/>
              <a:t>https://i.pinimg.com/originals/65/73/f2/6573f2c6c387aad57a577e27fc471a85.jpg</a:t>
            </a:r>
          </a:p>
        </p:txBody>
      </p:sp>
    </p:spTree>
    <p:extLst>
      <p:ext uri="{BB962C8B-B14F-4D97-AF65-F5344CB8AC3E}">
        <p14:creationId xmlns:p14="http://schemas.microsoft.com/office/powerpoint/2010/main" val="369525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p:txBody>
          <a:bodyPr>
            <a:normAutofit fontScale="92500" lnSpcReduction="10000"/>
          </a:bodyPr>
          <a:lstStyle/>
          <a:p>
            <a:r>
              <a:rPr lang="en-US" altLang="zh-TW" sz="3200" dirty="0">
                <a:latin typeface="Calibri" panose="020F0502020204030204" pitchFamily="34" charset="0"/>
                <a:cs typeface="Calibri" panose="020F0502020204030204" pitchFamily="34" charset="0"/>
              </a:rPr>
              <a:t>Plagiarism </a:t>
            </a:r>
            <a:r>
              <a:rPr lang="zh-TW" altLang="en-US" sz="3200" dirty="0">
                <a:latin typeface="標楷體" panose="03000509000000000000" pitchFamily="65" charset="-120"/>
                <a:ea typeface="標楷體" panose="03000509000000000000" pitchFamily="65" charset="-120"/>
                <a:cs typeface="Calibri" panose="020F0502020204030204" pitchFamily="34" charset="0"/>
              </a:rPr>
              <a:t>抄襲</a:t>
            </a:r>
          </a:p>
        </p:txBody>
      </p:sp>
      <p:sp>
        <p:nvSpPr>
          <p:cNvPr id="3" name="矩形 2"/>
          <p:cNvSpPr/>
          <p:nvPr/>
        </p:nvSpPr>
        <p:spPr>
          <a:xfrm>
            <a:off x="322478" y="1181026"/>
            <a:ext cx="10777644" cy="1200329"/>
          </a:xfrm>
          <a:prstGeom prst="rect">
            <a:avLst/>
          </a:prstGeom>
        </p:spPr>
        <p:txBody>
          <a:bodyPr wrap="square">
            <a:spAutoFit/>
          </a:bodyPr>
          <a:lstStyle/>
          <a:p>
            <a:r>
              <a:rPr lang="en-US" altLang="zh-TW" sz="2400" b="1" dirty="0">
                <a:solidFill>
                  <a:srgbClr val="222222"/>
                </a:solidFill>
                <a:latin typeface="Calibri" panose="020F0502020204030204" pitchFamily="34" charset="0"/>
                <a:cs typeface="Calibri" panose="020F0502020204030204" pitchFamily="34" charset="0"/>
              </a:rPr>
              <a:t>Plagiarism</a:t>
            </a:r>
            <a:r>
              <a:rPr lang="en-US" altLang="zh-TW" sz="2400" dirty="0">
                <a:solidFill>
                  <a:srgbClr val="222222"/>
                </a:solidFill>
                <a:latin typeface="Calibri" panose="020F0502020204030204" pitchFamily="34" charset="0"/>
                <a:cs typeface="Calibri" panose="020F0502020204030204" pitchFamily="34" charset="0"/>
              </a:rPr>
              <a:t> is the “wrongful appropriation” and “stealing and publication” of</a:t>
            </a:r>
            <a:r>
              <a:rPr lang="zh-TW" altLang="en-US" sz="2400" dirty="0">
                <a:solidFill>
                  <a:srgbClr val="222222"/>
                </a:solidFill>
                <a:latin typeface="Calibri" panose="020F0502020204030204" pitchFamily="34" charset="0"/>
                <a:cs typeface="Calibri" panose="020F0502020204030204" pitchFamily="34" charset="0"/>
              </a:rPr>
              <a:t> </a:t>
            </a:r>
            <a:r>
              <a:rPr lang="en-US" altLang="zh-TW" sz="2400" dirty="0">
                <a:solidFill>
                  <a:srgbClr val="222222"/>
                </a:solidFill>
                <a:latin typeface="Calibri" panose="020F0502020204030204" pitchFamily="34" charset="0"/>
                <a:cs typeface="Calibri" panose="020F0502020204030204" pitchFamily="34" charset="0"/>
              </a:rPr>
              <a:t>another</a:t>
            </a:r>
            <a:r>
              <a:rPr lang="zh-TW" altLang="en-US" sz="2400" dirty="0">
                <a:solidFill>
                  <a:srgbClr val="222222"/>
                </a:solidFill>
                <a:latin typeface="Calibri" panose="020F0502020204030204" pitchFamily="34" charset="0"/>
                <a:cs typeface="Calibri" panose="020F0502020204030204" pitchFamily="34" charset="0"/>
              </a:rPr>
              <a:t> </a:t>
            </a:r>
            <a:r>
              <a:rPr lang="en-US" altLang="zh-TW" sz="2400" dirty="0">
                <a:solidFill>
                  <a:srgbClr val="0B0080"/>
                </a:solidFill>
                <a:latin typeface="Calibri" panose="020F0502020204030204" pitchFamily="34" charset="0"/>
                <a:cs typeface="Calibri" panose="020F0502020204030204" pitchFamily="34" charset="0"/>
                <a:hlinkClick r:id="rId2" tooltip="Author"/>
              </a:rPr>
              <a:t>author</a:t>
            </a:r>
            <a:r>
              <a:rPr lang="en-US" altLang="zh-TW" sz="2400" dirty="0">
                <a:solidFill>
                  <a:srgbClr val="222222"/>
                </a:solidFill>
                <a:latin typeface="Calibri" panose="020F0502020204030204" pitchFamily="34" charset="0"/>
                <a:cs typeface="Calibri" panose="020F0502020204030204" pitchFamily="34" charset="0"/>
              </a:rPr>
              <a:t>‘s “</a:t>
            </a:r>
            <a:r>
              <a:rPr lang="en-US" altLang="zh-TW" sz="2400" dirty="0">
                <a:solidFill>
                  <a:srgbClr val="FF0000"/>
                </a:solidFill>
                <a:latin typeface="Calibri" panose="020F0502020204030204" pitchFamily="34" charset="0"/>
                <a:cs typeface="Calibri" panose="020F0502020204030204" pitchFamily="34" charset="0"/>
              </a:rPr>
              <a:t>language</a:t>
            </a:r>
            <a:r>
              <a:rPr lang="en-US" altLang="zh-TW" sz="2400" dirty="0">
                <a:solidFill>
                  <a:srgbClr val="222222"/>
                </a:solidFill>
                <a:latin typeface="Calibri" panose="020F0502020204030204" pitchFamily="34" charset="0"/>
                <a:cs typeface="Calibri" panose="020F0502020204030204" pitchFamily="34" charset="0"/>
              </a:rPr>
              <a:t>, thoughts, ideas, or </a:t>
            </a:r>
            <a:r>
              <a:rPr lang="en-US" altLang="zh-TW" sz="2400" dirty="0">
                <a:solidFill>
                  <a:srgbClr val="FF0000"/>
                </a:solidFill>
                <a:latin typeface="Calibri" panose="020F0502020204030204" pitchFamily="34" charset="0"/>
                <a:cs typeface="Calibri" panose="020F0502020204030204" pitchFamily="34" charset="0"/>
              </a:rPr>
              <a:t>expressions</a:t>
            </a:r>
            <a:r>
              <a:rPr lang="en-US" altLang="zh-TW" sz="2400" dirty="0">
                <a:solidFill>
                  <a:srgbClr val="222222"/>
                </a:solidFill>
                <a:latin typeface="Calibri" panose="020F0502020204030204" pitchFamily="34" charset="0"/>
                <a:cs typeface="Calibri" panose="020F0502020204030204" pitchFamily="34" charset="0"/>
              </a:rPr>
              <a:t>” and the </a:t>
            </a:r>
            <a:r>
              <a:rPr lang="en-US" altLang="zh-TW" sz="2400" dirty="0">
                <a:solidFill>
                  <a:srgbClr val="CC0000"/>
                </a:solidFill>
                <a:latin typeface="Calibri" panose="020F0502020204030204" pitchFamily="34" charset="0"/>
                <a:cs typeface="Calibri" panose="020F0502020204030204" pitchFamily="34" charset="0"/>
              </a:rPr>
              <a:t>representation of them as one’s own </a:t>
            </a:r>
            <a:r>
              <a:rPr lang="en-US" altLang="zh-TW" sz="2400" dirty="0">
                <a:solidFill>
                  <a:srgbClr val="CC0000"/>
                </a:solidFill>
                <a:latin typeface="Calibri" panose="020F0502020204030204" pitchFamily="34" charset="0"/>
                <a:cs typeface="Calibri" panose="020F0502020204030204" pitchFamily="34" charset="0"/>
                <a:hlinkClick r:id="rId3" tooltip="Original work"/>
              </a:rPr>
              <a:t>original work</a:t>
            </a:r>
            <a:r>
              <a:rPr lang="en-US" altLang="zh-TW" sz="2400" dirty="0">
                <a:solidFill>
                  <a:srgbClr val="222222"/>
                </a:solidFill>
                <a:latin typeface="Calibri" panose="020F0502020204030204" pitchFamily="34" charset="0"/>
                <a:cs typeface="Calibri" panose="020F0502020204030204" pitchFamily="34" charset="0"/>
              </a:rPr>
              <a:t>.</a:t>
            </a:r>
            <a:r>
              <a:rPr lang="zh-TW" altLang="en-US" sz="2400" dirty="0">
                <a:solidFill>
                  <a:srgbClr val="222222"/>
                </a:solidFill>
                <a:latin typeface="Calibri" panose="020F0502020204030204" pitchFamily="34" charset="0"/>
                <a:cs typeface="Calibri" panose="020F0502020204030204" pitchFamily="34" charset="0"/>
              </a:rPr>
              <a:t> </a:t>
            </a:r>
            <a:r>
              <a:rPr lang="en-US" altLang="zh-TW" sz="2400" dirty="0">
                <a:solidFill>
                  <a:srgbClr val="222222"/>
                </a:solidFill>
                <a:latin typeface="Calibri" panose="020F0502020204030204" pitchFamily="34" charset="0"/>
                <a:cs typeface="Calibri" panose="020F0502020204030204" pitchFamily="34" charset="0"/>
              </a:rPr>
              <a:t>(Wikipedia)</a:t>
            </a:r>
            <a:endParaRPr lang="zh-TW" altLang="en-US" sz="2400" dirty="0">
              <a:latin typeface="Calibri" panose="020F0502020204030204" pitchFamily="34" charset="0"/>
              <a:cs typeface="Calibri" panose="020F0502020204030204" pitchFamily="34" charset="0"/>
            </a:endParaRPr>
          </a:p>
        </p:txBody>
      </p:sp>
      <p:sp>
        <p:nvSpPr>
          <p:cNvPr id="4" name="文字方塊 3"/>
          <p:cNvSpPr txBox="1"/>
          <p:nvPr/>
        </p:nvSpPr>
        <p:spPr>
          <a:xfrm>
            <a:off x="322479" y="3808330"/>
            <a:ext cx="6909264" cy="461665"/>
          </a:xfrm>
          <a:prstGeom prst="rect">
            <a:avLst/>
          </a:prstGeom>
          <a:noFill/>
        </p:spPr>
        <p:txBody>
          <a:bodyPr wrap="none" rtlCol="0">
            <a:spAutoFit/>
          </a:bodyPr>
          <a:lstStyle/>
          <a:p>
            <a:r>
              <a:rPr lang="zh-TW" altLang="en-US" sz="2400" b="1" dirty="0">
                <a:solidFill>
                  <a:srgbClr val="0000FF"/>
                </a:solidFill>
                <a:latin typeface="Calibri" panose="020F0502020204030204" pitchFamily="34" charset="0"/>
                <a:ea typeface="標楷體" panose="03000509000000000000" pitchFamily="65" charset="-120"/>
              </a:rPr>
              <a:t>將別人的貢獻讓人誤以為是自己的創見 </a:t>
            </a:r>
            <a:r>
              <a:rPr lang="en-US" altLang="zh-TW" sz="2400" b="1" dirty="0">
                <a:solidFill>
                  <a:srgbClr val="0000FF"/>
                </a:solidFill>
                <a:latin typeface="Calibri" panose="020F0502020204030204" pitchFamily="34" charset="0"/>
                <a:ea typeface="標楷體" panose="03000509000000000000" pitchFamily="65" charset="-120"/>
              </a:rPr>
              <a:t>(</a:t>
            </a:r>
            <a:r>
              <a:rPr lang="zh-TW" altLang="en-US" sz="2400" b="1" dirty="0">
                <a:solidFill>
                  <a:srgbClr val="0000FF"/>
                </a:solidFill>
                <a:latin typeface="Calibri" panose="020F0502020204030204" pitchFamily="34" charset="0"/>
                <a:ea typeface="標楷體" panose="03000509000000000000" pitchFamily="65" charset="-120"/>
              </a:rPr>
              <a:t>竊為己有</a:t>
            </a:r>
            <a:r>
              <a:rPr lang="en-US" altLang="zh-TW" sz="2400" b="1" dirty="0">
                <a:solidFill>
                  <a:srgbClr val="0000FF"/>
                </a:solidFill>
                <a:latin typeface="Calibri" panose="020F0502020204030204" pitchFamily="34" charset="0"/>
                <a:ea typeface="標楷體" panose="03000509000000000000" pitchFamily="65" charset="-120"/>
              </a:rPr>
              <a:t>)</a:t>
            </a:r>
            <a:endParaRPr lang="zh-TW" altLang="en-US" sz="2400" b="1" dirty="0">
              <a:solidFill>
                <a:srgbClr val="0000FF"/>
              </a:solidFill>
              <a:latin typeface="Calibri" panose="020F0502020204030204" pitchFamily="34" charset="0"/>
              <a:ea typeface="標楷體" panose="03000509000000000000" pitchFamily="65" charset="-120"/>
            </a:endParaRPr>
          </a:p>
        </p:txBody>
      </p:sp>
      <p:sp>
        <p:nvSpPr>
          <p:cNvPr id="5" name="文字方塊 4"/>
          <p:cNvSpPr txBox="1"/>
          <p:nvPr/>
        </p:nvSpPr>
        <p:spPr>
          <a:xfrm>
            <a:off x="322479" y="2676745"/>
            <a:ext cx="10454506" cy="830997"/>
          </a:xfrm>
          <a:prstGeom prst="rect">
            <a:avLst/>
          </a:prstGeom>
          <a:noFill/>
        </p:spPr>
        <p:txBody>
          <a:bodyPr wrap="square" rtlCol="0">
            <a:spAutoFit/>
          </a:bodyPr>
          <a:lstStyle/>
          <a:p>
            <a:r>
              <a:rPr lang="en-US" altLang="zh-TW" sz="2400" b="1" dirty="0">
                <a:latin typeface="Calibri" panose="020F0502020204030204" pitchFamily="34" charset="0"/>
                <a:cs typeface="Calibri" panose="020F0502020204030204" pitchFamily="34" charset="0"/>
              </a:rPr>
              <a:t>Plagiarize</a:t>
            </a:r>
            <a:r>
              <a:rPr lang="en-US" altLang="zh-TW" sz="2400" dirty="0">
                <a:latin typeface="Calibri" panose="020F0502020204030204" pitchFamily="34" charset="0"/>
                <a:cs typeface="Calibri" panose="020F0502020204030204" pitchFamily="34" charset="0"/>
              </a:rPr>
              <a:t>: to steal and pass off (the ideas or words of another) as one's own </a:t>
            </a:r>
            <a:r>
              <a:rPr lang="en-US" altLang="zh-TW" sz="2400" b="1" dirty="0">
                <a:latin typeface="Calibri" panose="020F0502020204030204" pitchFamily="34" charset="0"/>
                <a:cs typeface="Calibri" panose="020F0502020204030204" pitchFamily="34" charset="0"/>
              </a:rPr>
              <a:t>: </a:t>
            </a:r>
            <a:r>
              <a:rPr lang="en-US" altLang="zh-TW" sz="2400" dirty="0">
                <a:latin typeface="Calibri" panose="020F0502020204030204" pitchFamily="34" charset="0"/>
                <a:cs typeface="Calibri" panose="020F0502020204030204" pitchFamily="34" charset="0"/>
              </a:rPr>
              <a:t>use (another's production) without crediting the source (Merriam-Webster Dictionary)</a:t>
            </a:r>
            <a:endParaRPr lang="zh-TW" altLang="en-US" sz="2400" dirty="0">
              <a:latin typeface="Calibri" panose="020F0502020204030204" pitchFamily="34" charset="0"/>
              <a:cs typeface="Calibri" panose="020F0502020204030204" pitchFamily="34" charset="0"/>
            </a:endParaRPr>
          </a:p>
        </p:txBody>
      </p:sp>
      <p:sp>
        <p:nvSpPr>
          <p:cNvPr id="6" name="文字方塊 5"/>
          <p:cNvSpPr txBox="1"/>
          <p:nvPr/>
        </p:nvSpPr>
        <p:spPr>
          <a:xfrm>
            <a:off x="322479" y="4534063"/>
            <a:ext cx="9219752" cy="1277273"/>
          </a:xfrm>
          <a:prstGeom prst="rect">
            <a:avLst/>
          </a:prstGeom>
          <a:noFill/>
        </p:spPr>
        <p:txBody>
          <a:bodyPr wrap="square" rtlCol="0">
            <a:spAutoFit/>
          </a:bodyPr>
          <a:lstStyle/>
          <a:p>
            <a:pPr>
              <a:spcBef>
                <a:spcPts val="600"/>
              </a:spcBef>
            </a:pPr>
            <a:r>
              <a:rPr lang="en-US" altLang="zh-TW" sz="2400" dirty="0">
                <a:latin typeface="Calibri" panose="020F0502020204030204" pitchFamily="34" charset="0"/>
                <a:cs typeface="Calibri" panose="020F0502020204030204" pitchFamily="34" charset="0"/>
              </a:rPr>
              <a:t>Exceptions: the source is obvious or common knowledge, so there is no mistake that you are taking credit for it. </a:t>
            </a:r>
          </a:p>
          <a:p>
            <a:pPr marL="342900" indent="-342900">
              <a:spcBef>
                <a:spcPts val="600"/>
              </a:spcBef>
              <a:buFont typeface="Arial" panose="020B0604020202020204" pitchFamily="34" charset="0"/>
              <a:buChar char="•"/>
            </a:pPr>
            <a:r>
              <a:rPr lang="en-US" altLang="zh-TW" sz="2400" dirty="0">
                <a:latin typeface="Calibri" panose="020F0502020204030204" pitchFamily="34" charset="0"/>
                <a:cs typeface="Calibri" panose="020F0502020204030204" pitchFamily="34" charset="0"/>
              </a:rPr>
              <a:t>To be, or not to be.    </a:t>
            </a:r>
            <a:r>
              <a:rPr lang="zh-TW" altLang="en-US" sz="2400" dirty="0">
                <a:latin typeface="Calibri" panose="020F0502020204030204" pitchFamily="34" charset="0"/>
                <a:cs typeface="Calibri" panose="020F0502020204030204" pitchFamily="34" charset="0"/>
              </a:rPr>
              <a:t> </a:t>
            </a:r>
            <a:r>
              <a:rPr lang="zh-TW" altLang="en-US" sz="2400" dirty="0">
                <a:latin typeface="標楷體" panose="03000509000000000000" pitchFamily="65" charset="-120"/>
                <a:ea typeface="標楷體" panose="03000509000000000000" pitchFamily="65" charset="-120"/>
                <a:cs typeface="Calibri" panose="020F0502020204030204" pitchFamily="34" charset="0"/>
              </a:rPr>
              <a:t>床前明月光   </a:t>
            </a:r>
            <a:r>
              <a:rPr lang="en-US" altLang="zh-TW" sz="2400" dirty="0">
                <a:latin typeface="Calibri" panose="020F0502020204030204" pitchFamily="34" charset="0"/>
                <a:cs typeface="Calibri" panose="020F0502020204030204" pitchFamily="34" charset="0"/>
              </a:rPr>
              <a:t>E=mc</a:t>
            </a:r>
            <a:r>
              <a:rPr lang="en-US" altLang="zh-TW" sz="2400" baseline="30000" dirty="0">
                <a:latin typeface="Calibri" panose="020F0502020204030204" pitchFamily="34" charset="0"/>
                <a:cs typeface="Calibri" panose="020F0502020204030204" pitchFamily="34" charset="0"/>
              </a:rPr>
              <a:t>2</a:t>
            </a:r>
            <a:endParaRPr lang="zh-TW" altLang="en-US" sz="2400" baseline="30000" dirty="0">
              <a:latin typeface="Calibri" panose="020F0502020204030204" pitchFamily="34" charset="0"/>
              <a:cs typeface="Calibri" panose="020F0502020204030204" pitchFamily="34" charset="0"/>
            </a:endParaRPr>
          </a:p>
        </p:txBody>
      </p:sp>
      <p:sp>
        <p:nvSpPr>
          <p:cNvPr id="8" name="矩形 7">
            <a:extLst>
              <a:ext uri="{FF2B5EF4-FFF2-40B4-BE49-F238E27FC236}">
                <a16:creationId xmlns:a16="http://schemas.microsoft.com/office/drawing/2014/main" id="{61EADDC8-ECCA-4C2B-8AA2-C8DFE7F70D5F}"/>
              </a:ext>
            </a:extLst>
          </p:cNvPr>
          <p:cNvSpPr/>
          <p:nvPr/>
        </p:nvSpPr>
        <p:spPr>
          <a:xfrm>
            <a:off x="322479" y="5925437"/>
            <a:ext cx="6647974" cy="719877"/>
          </a:xfrm>
          <a:prstGeom prst="rect">
            <a:avLst/>
          </a:prstGeom>
        </p:spPr>
        <p:txBody>
          <a:bodyPr wrap="none">
            <a:spAutoFit/>
          </a:bodyPr>
          <a:lstStyle/>
          <a:p>
            <a:pPr>
              <a:lnSpc>
                <a:spcPct val="200000"/>
              </a:lnSpc>
              <a:spcBef>
                <a:spcPts val="1200"/>
              </a:spcBef>
            </a:pPr>
            <a:r>
              <a:rPr lang="zh-TW" altLang="en-US" sz="2400" b="1" dirty="0">
                <a:solidFill>
                  <a:srgbClr val="0000FF"/>
                </a:solidFill>
                <a:latin typeface="標楷體" panose="03000509000000000000" pitchFamily="65" charset="-120"/>
                <a:ea typeface="標楷體" panose="03000509000000000000" pitchFamily="65" charset="-120"/>
              </a:rPr>
              <a:t>抄襲要看的不只是文字的相同，而是意圖或後果</a:t>
            </a:r>
            <a:endParaRPr lang="en-US" altLang="zh-TW" sz="2400" b="1" dirty="0">
              <a:solidFill>
                <a:srgbClr val="0000FF"/>
              </a:solidFill>
              <a:latin typeface="標楷體" panose="03000509000000000000" pitchFamily="65" charset="-120"/>
              <a:ea typeface="標楷體" panose="03000509000000000000" pitchFamily="65" charset="-120"/>
            </a:endParaRPr>
          </a:p>
        </p:txBody>
      </p:sp>
      <p:grpSp>
        <p:nvGrpSpPr>
          <p:cNvPr id="9" name="群組 8">
            <a:extLst>
              <a:ext uri="{FF2B5EF4-FFF2-40B4-BE49-F238E27FC236}">
                <a16:creationId xmlns:a16="http://schemas.microsoft.com/office/drawing/2014/main" id="{F3E26C78-2973-4404-A689-3F377616748D}"/>
              </a:ext>
            </a:extLst>
          </p:cNvPr>
          <p:cNvGrpSpPr/>
          <p:nvPr/>
        </p:nvGrpSpPr>
        <p:grpSpPr>
          <a:xfrm>
            <a:off x="7516797" y="5951533"/>
            <a:ext cx="4544834" cy="710735"/>
            <a:chOff x="664584" y="5646900"/>
            <a:chExt cx="4544834" cy="710735"/>
          </a:xfrm>
        </p:grpSpPr>
        <p:sp>
          <p:nvSpPr>
            <p:cNvPr id="10" name="文字方塊 9">
              <a:extLst>
                <a:ext uri="{FF2B5EF4-FFF2-40B4-BE49-F238E27FC236}">
                  <a16:creationId xmlns:a16="http://schemas.microsoft.com/office/drawing/2014/main" id="{FAD92680-854D-47A7-86BA-04BFF436654C}"/>
                </a:ext>
              </a:extLst>
            </p:cNvPr>
            <p:cNvSpPr txBox="1"/>
            <p:nvPr/>
          </p:nvSpPr>
          <p:spPr>
            <a:xfrm>
              <a:off x="664584" y="5646900"/>
              <a:ext cx="4544834" cy="707886"/>
            </a:xfrm>
            <a:prstGeom prst="rect">
              <a:avLst/>
            </a:prstGeom>
            <a:noFill/>
            <a:ln>
              <a:solidFill>
                <a:srgbClr val="F23C00"/>
              </a:solidFill>
            </a:ln>
          </p:spPr>
          <p:txBody>
            <a:bodyPr wrap="none" rtlCol="0">
              <a:spAutoFit/>
            </a:bodyPr>
            <a:lstStyle/>
            <a:p>
              <a:r>
                <a:rPr lang="zh-TW" altLang="en-US" sz="4000" b="1" dirty="0">
                  <a:solidFill>
                    <a:srgbClr val="FF0000"/>
                  </a:solidFill>
                  <a:latin typeface="標楷體" panose="03000509000000000000" pitchFamily="65" charset="-120"/>
                  <a:ea typeface="標楷體" panose="03000509000000000000" pitchFamily="65" charset="-120"/>
                </a:rPr>
                <a:t>抄襲    複製</a:t>
              </a:r>
              <a:r>
                <a:rPr lang="en-US" altLang="zh-TW" sz="4000" b="1" dirty="0">
                  <a:solidFill>
                    <a:srgbClr val="FF0000"/>
                  </a:solidFill>
                  <a:latin typeface="標楷體" panose="03000509000000000000" pitchFamily="65" charset="-120"/>
                  <a:ea typeface="標楷體" panose="03000509000000000000" pitchFamily="65" charset="-120"/>
                </a:rPr>
                <a:t>/</a:t>
              </a:r>
              <a:r>
                <a:rPr lang="zh-TW" altLang="en-US" sz="4000" b="1" dirty="0">
                  <a:solidFill>
                    <a:srgbClr val="FF0000"/>
                  </a:solidFill>
                  <a:latin typeface="標楷體" panose="03000509000000000000" pitchFamily="65" charset="-120"/>
                  <a:ea typeface="標楷體" panose="03000509000000000000" pitchFamily="65" charset="-120"/>
                </a:rPr>
                <a:t>拷貝</a:t>
              </a:r>
            </a:p>
          </p:txBody>
        </p:sp>
        <p:sp>
          <p:nvSpPr>
            <p:cNvPr id="11" name="矩形 10">
              <a:extLst>
                <a:ext uri="{FF2B5EF4-FFF2-40B4-BE49-F238E27FC236}">
                  <a16:creationId xmlns:a16="http://schemas.microsoft.com/office/drawing/2014/main" id="{ACFA9E1D-50F7-42BC-B10A-5F2D65FE521F}"/>
                </a:ext>
              </a:extLst>
            </p:cNvPr>
            <p:cNvSpPr/>
            <p:nvPr/>
          </p:nvSpPr>
          <p:spPr>
            <a:xfrm>
              <a:off x="2104965" y="5649749"/>
              <a:ext cx="410690" cy="707886"/>
            </a:xfrm>
            <a:prstGeom prst="rect">
              <a:avLst/>
            </a:prstGeom>
            <a:ln>
              <a:noFill/>
            </a:ln>
          </p:spPr>
          <p:txBody>
            <a:bodyPr wrap="square">
              <a:spAutoFit/>
            </a:bodyPr>
            <a:lstStyle/>
            <a:p>
              <a:r>
                <a:rPr lang="zh-TW" altLang="en-US" sz="4000" dirty="0">
                  <a:solidFill>
                    <a:srgbClr val="FF0000"/>
                  </a:solidFill>
                  <a:latin typeface="Arial" panose="020B0604020202020204" pitchFamily="34" charset="0"/>
                </a:rPr>
                <a:t>≠</a:t>
              </a:r>
              <a:endParaRPr lang="zh-TW" altLang="en-US" sz="4000" dirty="0">
                <a:solidFill>
                  <a:srgbClr val="FF0000"/>
                </a:solidFill>
              </a:endParaRPr>
            </a:p>
          </p:txBody>
        </p:sp>
      </p:grpSp>
    </p:spTree>
    <p:extLst>
      <p:ext uri="{BB962C8B-B14F-4D97-AF65-F5344CB8AC3E}">
        <p14:creationId xmlns:p14="http://schemas.microsoft.com/office/powerpoint/2010/main" val="102453622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p:txBody>
          <a:bodyPr>
            <a:normAutofit fontScale="92500" lnSpcReduction="10000"/>
          </a:bodyPr>
          <a:lstStyle/>
          <a:p>
            <a:pPr>
              <a:spcBef>
                <a:spcPts val="600"/>
              </a:spcBef>
            </a:pPr>
            <a:r>
              <a:rPr lang="zh-TW" altLang="en-US" sz="3200" dirty="0">
                <a:latin typeface="標楷體" panose="03000509000000000000" pitchFamily="65" charset="-120"/>
                <a:ea typeface="標楷體" panose="03000509000000000000" pitchFamily="65" charset="-120"/>
              </a:rPr>
              <a:t>抄襲為何錯誤？有何影響？</a:t>
            </a:r>
            <a:endParaRPr lang="en-US" altLang="zh-TW" sz="3200" dirty="0">
              <a:latin typeface="標楷體" panose="03000509000000000000" pitchFamily="65" charset="-120"/>
              <a:ea typeface="標楷體" panose="03000509000000000000" pitchFamily="65" charset="-120"/>
            </a:endParaRPr>
          </a:p>
        </p:txBody>
      </p:sp>
      <p:sp>
        <p:nvSpPr>
          <p:cNvPr id="3" name="文字方塊 2"/>
          <p:cNvSpPr txBox="1"/>
          <p:nvPr/>
        </p:nvSpPr>
        <p:spPr>
          <a:xfrm flipH="1">
            <a:off x="648616" y="1419034"/>
            <a:ext cx="9120417" cy="5016758"/>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偷懶 </a:t>
            </a:r>
            <a:r>
              <a:rPr lang="en-US" altLang="zh-TW" sz="2400" dirty="0">
                <a:latin typeface="Calibri" panose="020F0502020204030204" pitchFamily="34" charset="0"/>
                <a:ea typeface="標楷體" panose="03000509000000000000" pitchFamily="65" charset="-120"/>
                <a:cs typeface="Calibri" panose="020F0502020204030204" pitchFamily="34" charset="0"/>
              </a:rPr>
              <a:t>intellectual laziness</a:t>
            </a:r>
            <a:r>
              <a:rPr lang="zh-TW" altLang="en-US" sz="2400" dirty="0">
                <a:latin typeface="標楷體" panose="03000509000000000000" pitchFamily="65" charset="-120"/>
                <a:ea typeface="標楷體" panose="03000509000000000000" pitchFamily="65" charset="-120"/>
              </a:rPr>
              <a:t>（對他人不公 </a:t>
            </a:r>
            <a:r>
              <a:rPr lang="en-US" altLang="zh-TW" sz="2400" dirty="0">
                <a:latin typeface="Calibri" panose="020F0502020204030204" pitchFamily="34" charset="0"/>
                <a:ea typeface="標楷體" panose="03000509000000000000" pitchFamily="65" charset="-120"/>
                <a:cs typeface="Calibri" panose="020F0502020204030204" pitchFamily="34" charset="0"/>
              </a:rPr>
              <a:t>Unfair</a:t>
            </a:r>
            <a:r>
              <a:rPr lang="zh-TW" altLang="en-US" sz="2400" dirty="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pPr marL="342900" indent="-342900">
              <a:spcBef>
                <a:spcPts val="12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盜取他人名聲</a:t>
            </a:r>
            <a:endParaRPr lang="en-US" altLang="zh-TW" sz="2400" dirty="0">
              <a:latin typeface="標楷體" panose="03000509000000000000" pitchFamily="65" charset="-120"/>
              <a:ea typeface="標楷體" panose="03000509000000000000" pitchFamily="65" charset="-120"/>
            </a:endParaRPr>
          </a:p>
          <a:p>
            <a:pPr marL="800089" lvl="1" indent="-342900">
              <a:spcBef>
                <a:spcPts val="12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被盜用者名聲未必受害</a:t>
            </a:r>
            <a:endParaRPr lang="en-US" altLang="zh-TW" sz="2400" dirty="0">
              <a:latin typeface="標楷體" panose="03000509000000000000" pitchFamily="65" charset="-120"/>
              <a:ea typeface="標楷體" panose="03000509000000000000" pitchFamily="65" charset="-120"/>
            </a:endParaRPr>
          </a:p>
          <a:p>
            <a:pPr marL="800089" lvl="1" indent="-342900">
              <a:spcBef>
                <a:spcPts val="12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名聲非有限資產</a:t>
            </a:r>
            <a:endParaRPr lang="en-US" altLang="zh-TW" sz="2400" dirty="0">
              <a:latin typeface="標楷體" panose="03000509000000000000" pitchFamily="65" charset="-120"/>
              <a:ea typeface="標楷體" panose="03000509000000000000" pitchFamily="65" charset="-120"/>
            </a:endParaRPr>
          </a:p>
          <a:p>
            <a:pPr marL="800089" lvl="1" indent="-342900">
              <a:spcBef>
                <a:spcPts val="12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可由被抄襲人檢舉</a:t>
            </a:r>
            <a:endParaRPr lang="en-US" altLang="zh-TW" sz="2400" b="1" dirty="0">
              <a:solidFill>
                <a:srgbClr val="0000FF"/>
              </a:solidFill>
              <a:latin typeface="標楷體" panose="03000509000000000000" pitchFamily="65" charset="-120"/>
              <a:ea typeface="標楷體" panose="03000509000000000000" pitchFamily="65" charset="-120"/>
            </a:endParaRPr>
          </a:p>
          <a:p>
            <a:pPr marL="342900" indent="-342900">
              <a:spcBef>
                <a:spcPts val="12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影響著作權 </a:t>
            </a:r>
            <a:r>
              <a:rPr lang="en-US" altLang="zh-TW" sz="2400" dirty="0">
                <a:latin typeface="Calibri" panose="020F0502020204030204" pitchFamily="34" charset="0"/>
                <a:ea typeface="標楷體" panose="03000509000000000000" pitchFamily="65" charset="-120"/>
                <a:cs typeface="Calibri" panose="020F0502020204030204" pitchFamily="34" charset="0"/>
              </a:rPr>
              <a:t>copy right</a:t>
            </a:r>
            <a:r>
              <a:rPr lang="zh-TW" altLang="en-US" sz="2400" dirty="0">
                <a:latin typeface="標楷體" panose="03000509000000000000" pitchFamily="65" charset="-120"/>
                <a:ea typeface="標楷體" panose="03000509000000000000" pitchFamily="65" charset="-120"/>
              </a:rPr>
              <a:t>，可由出版商或</a:t>
            </a:r>
            <a:r>
              <a:rPr lang="zh-TW" altLang="en-US" sz="2400" dirty="0">
                <a:solidFill>
                  <a:srgbClr val="FF0000"/>
                </a:solidFill>
                <a:latin typeface="標楷體" panose="03000509000000000000" pitchFamily="65" charset="-120"/>
                <a:ea typeface="標楷體" panose="03000509000000000000" pitchFamily="65" charset="-120"/>
              </a:rPr>
              <a:t>原作者</a:t>
            </a:r>
            <a:r>
              <a:rPr lang="zh-TW" altLang="en-US" sz="2400" dirty="0">
                <a:latin typeface="標楷體" panose="03000509000000000000" pitchFamily="65" charset="-120"/>
                <a:ea typeface="標楷體" panose="03000509000000000000" pitchFamily="65" charset="-120"/>
              </a:rPr>
              <a:t>提告（非學倫）</a:t>
            </a:r>
            <a:r>
              <a:rPr lang="en-US" altLang="zh-TW" sz="2400" dirty="0">
                <a:latin typeface="標楷體" panose="03000509000000000000" pitchFamily="65" charset="-120"/>
                <a:ea typeface="標楷體" panose="03000509000000000000" pitchFamily="65" charset="-120"/>
              </a:rPr>
              <a:t>(</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Fair use; non-profit use. </a:t>
            </a:r>
            <a:r>
              <a:rPr lang="en-US" altLang="zh-TW" sz="2400" dirty="0">
                <a:latin typeface="Times New Roman" panose="02020603050405020304" pitchFamily="18" charset="0"/>
                <a:cs typeface="Times New Roman" panose="02020603050405020304" pitchFamily="18" charset="0"/>
              </a:rPr>
              <a:t>Copy right protects </a:t>
            </a:r>
            <a:r>
              <a:rPr lang="en-US" altLang="zh-TW" sz="2400" dirty="0">
                <a:solidFill>
                  <a:srgbClr val="FF0000"/>
                </a:solidFill>
                <a:latin typeface="Times New Roman" panose="02020603050405020304" pitchFamily="18" charset="0"/>
                <a:cs typeface="Times New Roman" panose="02020603050405020304" pitchFamily="18" charset="0"/>
              </a:rPr>
              <a:t>economic</a:t>
            </a:r>
            <a:r>
              <a:rPr lang="en-US" altLang="zh-TW" sz="2400" dirty="0">
                <a:latin typeface="Times New Roman" panose="02020603050405020304" pitchFamily="18" charset="0"/>
                <a:cs typeface="Times New Roman" panose="02020603050405020304" pitchFamily="18" charset="0"/>
              </a:rPr>
              <a:t> right.</a:t>
            </a:r>
            <a:r>
              <a:rPr lang="en-US" altLang="zh-TW" sz="2400" dirty="0">
                <a:latin typeface="標楷體" panose="03000509000000000000" pitchFamily="65" charset="-120"/>
                <a:ea typeface="標楷體" panose="03000509000000000000" pitchFamily="65" charset="-120"/>
              </a:rPr>
              <a:t>)</a:t>
            </a:r>
          </a:p>
          <a:p>
            <a:pPr marL="342900" indent="-342900">
              <a:spcBef>
                <a:spcPts val="1200"/>
              </a:spcBef>
              <a:buFont typeface="Arial" panose="020B0604020202020204" pitchFamily="34" charset="0"/>
              <a:buChar char="•"/>
            </a:pPr>
            <a:r>
              <a:rPr lang="en-US" altLang="zh-TW" sz="2400" dirty="0">
                <a:latin typeface="Calibri" panose="020F0502020204030204" pitchFamily="34" charset="0"/>
                <a:ea typeface="標楷體" panose="03000509000000000000" pitchFamily="65" charset="-120"/>
                <a:cs typeface="Calibri" panose="020F0502020204030204" pitchFamily="34" charset="0"/>
              </a:rPr>
              <a:t>Violation of author-journal agreement (journal’s decision)</a:t>
            </a:r>
          </a:p>
          <a:p>
            <a:pPr marL="342900" indent="-342900">
              <a:spcBef>
                <a:spcPts val="1200"/>
              </a:spcBef>
              <a:buFont typeface="Arial" panose="020B0604020202020204" pitchFamily="34" charset="0"/>
              <a:buChar char="•"/>
            </a:pPr>
            <a:r>
              <a:rPr lang="zh-TW" altLang="en-US" sz="2400" b="1" dirty="0">
                <a:solidFill>
                  <a:srgbClr val="0000FF"/>
                </a:solidFill>
                <a:latin typeface="標楷體" panose="03000509000000000000" pitchFamily="65" charset="-120"/>
                <a:ea typeface="標楷體" panose="03000509000000000000" pitchFamily="65" charset="-120"/>
              </a:rPr>
              <a:t>剽竊他人研究成果、重複計算研究成果 </a:t>
            </a:r>
            <a:r>
              <a:rPr lang="en-US" altLang="zh-TW" sz="2400" b="1" dirty="0">
                <a:solidFill>
                  <a:srgbClr val="0000FF"/>
                </a:solidFill>
                <a:latin typeface="標楷體" panose="03000509000000000000" pitchFamily="65" charset="-120"/>
                <a:ea typeface="標楷體" panose="03000509000000000000" pitchFamily="65" charset="-120"/>
              </a:rPr>
              <a:t>=&gt; </a:t>
            </a:r>
            <a:r>
              <a:rPr lang="zh-TW" altLang="en-US" sz="2400" b="1" dirty="0">
                <a:solidFill>
                  <a:srgbClr val="0000FF"/>
                </a:solidFill>
                <a:latin typeface="標楷體" panose="03000509000000000000" pitchFamily="65" charset="-120"/>
                <a:ea typeface="標楷體" panose="03000509000000000000" pitchFamily="65" charset="-120"/>
              </a:rPr>
              <a:t>膨風研究成果 </a:t>
            </a:r>
            <a:endParaRPr lang="en-US" altLang="zh-TW" sz="2400" b="1" dirty="0">
              <a:solidFill>
                <a:srgbClr val="0000FF"/>
              </a:solidFill>
              <a:latin typeface="標楷體" panose="03000509000000000000" pitchFamily="65" charset="-120"/>
              <a:ea typeface="標楷體" panose="03000509000000000000" pitchFamily="65" charset="-120"/>
            </a:endParaRPr>
          </a:p>
          <a:p>
            <a:pPr lvl="1">
              <a:spcBef>
                <a:spcPts val="1200"/>
              </a:spcBef>
            </a:pPr>
            <a:r>
              <a:rPr lang="en-US" altLang="zh-TW" sz="2400" b="1" dirty="0">
                <a:solidFill>
                  <a:srgbClr val="0000FF"/>
                </a:solidFill>
                <a:latin typeface="標楷體" panose="03000509000000000000" pitchFamily="65" charset="-120"/>
                <a:ea typeface="標楷體" panose="03000509000000000000" pitchFamily="65" charset="-120"/>
              </a:rPr>
              <a:t>=&gt; </a:t>
            </a:r>
            <a:r>
              <a:rPr lang="zh-TW" altLang="en-US" sz="2400" b="1" dirty="0">
                <a:solidFill>
                  <a:srgbClr val="0000FF"/>
                </a:solidFill>
                <a:latin typeface="標楷體" panose="03000509000000000000" pitchFamily="65" charset="-120"/>
                <a:ea typeface="標楷體" panose="03000509000000000000" pitchFamily="65" charset="-120"/>
              </a:rPr>
              <a:t>影響研究資源（學位、職位、獎項、計畫）分配</a:t>
            </a:r>
            <a:endParaRPr lang="en-US" altLang="zh-TW" sz="2400" b="1" dirty="0">
              <a:solidFill>
                <a:srgbClr val="0000FF"/>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8452761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35517E60-7253-4D23-87AB-1B80B0B145FE}"/>
              </a:ext>
            </a:extLst>
          </p:cNvPr>
          <p:cNvSpPr>
            <a:spLocks noGrp="1"/>
          </p:cNvSpPr>
          <p:nvPr>
            <p:ph type="body" sz="quarter" idx="10"/>
          </p:nvPr>
        </p:nvSpPr>
        <p:spPr>
          <a:xfrm>
            <a:off x="659004" y="258233"/>
            <a:ext cx="5950140" cy="529569"/>
          </a:xfrm>
        </p:spPr>
        <p:txBody>
          <a:bodyPr>
            <a:normAutofit fontScale="92500" lnSpcReduction="10000"/>
          </a:bodyPr>
          <a:lstStyle/>
          <a:p>
            <a:r>
              <a:rPr lang="en-US" altLang="zh-TW" sz="3200" dirty="0">
                <a:latin typeface="Times New Roman" panose="02020603050405020304" pitchFamily="18" charset="0"/>
                <a:cs typeface="Times New Roman" panose="02020603050405020304" pitchFamily="18" charset="0"/>
              </a:rPr>
              <a:t>Sample of an </a:t>
            </a:r>
            <a:r>
              <a:rPr lang="en-US" altLang="zh-TW" sz="3200" dirty="0" err="1">
                <a:latin typeface="Times New Roman" panose="02020603050405020304" pitchFamily="18" charset="0"/>
                <a:cs typeface="Times New Roman" panose="02020603050405020304" pitchFamily="18" charset="0"/>
              </a:rPr>
              <a:t>iThenticate</a:t>
            </a:r>
            <a:r>
              <a:rPr lang="en-US" altLang="zh-TW" sz="3200" dirty="0">
                <a:latin typeface="Times New Roman" panose="02020603050405020304" pitchFamily="18" charset="0"/>
                <a:cs typeface="Times New Roman" panose="02020603050405020304" pitchFamily="18" charset="0"/>
              </a:rPr>
              <a:t> report</a:t>
            </a:r>
            <a:endParaRPr lang="zh-TW" altLang="en-US" sz="3200" dirty="0">
              <a:latin typeface="Times New Roman" panose="02020603050405020304" pitchFamily="18" charset="0"/>
              <a:cs typeface="Times New Roman" panose="02020603050405020304" pitchFamily="18" charset="0"/>
            </a:endParaRPr>
          </a:p>
        </p:txBody>
      </p:sp>
      <p:pic>
        <p:nvPicPr>
          <p:cNvPr id="3" name="圖片 2">
            <a:extLst>
              <a:ext uri="{FF2B5EF4-FFF2-40B4-BE49-F238E27FC236}">
                <a16:creationId xmlns:a16="http://schemas.microsoft.com/office/drawing/2014/main" id="{4C91D932-C98E-464C-B233-53DA4DA36449}"/>
              </a:ext>
            </a:extLst>
          </p:cNvPr>
          <p:cNvPicPr>
            <a:picLocks noChangeAspect="1"/>
          </p:cNvPicPr>
          <p:nvPr/>
        </p:nvPicPr>
        <p:blipFill>
          <a:blip r:embed="rId2"/>
          <a:stretch>
            <a:fillRect/>
          </a:stretch>
        </p:blipFill>
        <p:spPr>
          <a:xfrm>
            <a:off x="659004" y="2197415"/>
            <a:ext cx="9928785" cy="4353156"/>
          </a:xfrm>
          <a:prstGeom prst="rect">
            <a:avLst/>
          </a:prstGeom>
        </p:spPr>
      </p:pic>
      <p:sp>
        <p:nvSpPr>
          <p:cNvPr id="4" name="文字方塊 3">
            <a:extLst>
              <a:ext uri="{FF2B5EF4-FFF2-40B4-BE49-F238E27FC236}">
                <a16:creationId xmlns:a16="http://schemas.microsoft.com/office/drawing/2014/main" id="{D56EA4D9-4537-4982-8887-6DB664AAB44C}"/>
              </a:ext>
            </a:extLst>
          </p:cNvPr>
          <p:cNvSpPr txBox="1"/>
          <p:nvPr/>
        </p:nvSpPr>
        <p:spPr>
          <a:xfrm>
            <a:off x="6991108" y="6453944"/>
            <a:ext cx="6100611" cy="369332"/>
          </a:xfrm>
          <a:prstGeom prst="rect">
            <a:avLst/>
          </a:prstGeom>
          <a:noFill/>
        </p:spPr>
        <p:txBody>
          <a:bodyPr wrap="square" rtlCol="0">
            <a:spAutoFit/>
          </a:bodyPr>
          <a:lstStyle/>
          <a:p>
            <a:r>
              <a:rPr lang="en-US" altLang="zh-TW" dirty="0">
                <a:latin typeface="Calibri" panose="020F0502020204030204" pitchFamily="34" charset="0"/>
                <a:cs typeface="Calibri" panose="020F0502020204030204" pitchFamily="34" charset="0"/>
              </a:rPr>
              <a:t>Collins et al (2017) The FEBS Journal 284:262–1266</a:t>
            </a:r>
            <a:endParaRPr lang="zh-TW" altLang="en-US" dirty="0">
              <a:latin typeface="Calibri" panose="020F0502020204030204" pitchFamily="34" charset="0"/>
              <a:cs typeface="Calibri" panose="020F0502020204030204" pitchFamily="34" charset="0"/>
            </a:endParaRPr>
          </a:p>
        </p:txBody>
      </p:sp>
      <p:sp>
        <p:nvSpPr>
          <p:cNvPr id="6" name="文字方塊 5">
            <a:extLst>
              <a:ext uri="{FF2B5EF4-FFF2-40B4-BE49-F238E27FC236}">
                <a16:creationId xmlns:a16="http://schemas.microsoft.com/office/drawing/2014/main" id="{808ADD95-E5F6-42C7-AA13-B7394921B651}"/>
              </a:ext>
            </a:extLst>
          </p:cNvPr>
          <p:cNvSpPr txBox="1"/>
          <p:nvPr/>
        </p:nvSpPr>
        <p:spPr>
          <a:xfrm flipH="1">
            <a:off x="9077251" y="1511383"/>
            <a:ext cx="3114749" cy="461665"/>
          </a:xfrm>
          <a:prstGeom prst="rect">
            <a:avLst/>
          </a:prstGeom>
          <a:noFill/>
        </p:spPr>
        <p:txBody>
          <a:bodyPr wrap="square" rtlCol="0">
            <a:spAutoFit/>
          </a:bodyPr>
          <a:lstStyle/>
          <a:p>
            <a:r>
              <a:rPr lang="en-US" altLang="zh-TW" sz="2400" dirty="0">
                <a:solidFill>
                  <a:srgbClr val="0000FF"/>
                </a:solidFill>
                <a:latin typeface="Calibri" panose="020F0502020204030204" pitchFamily="34" charset="0"/>
                <a:cs typeface="Calibri" panose="020F0502020204030204" pitchFamily="34" charset="0"/>
              </a:rPr>
              <a:t>Bibliography excluded.</a:t>
            </a:r>
            <a:endParaRPr lang="zh-TW" altLang="en-US" sz="2400" dirty="0">
              <a:solidFill>
                <a:srgbClr val="0000FF"/>
              </a:solidFill>
              <a:latin typeface="Calibri" panose="020F0502020204030204" pitchFamily="34" charset="0"/>
              <a:cs typeface="Calibri" panose="020F0502020204030204" pitchFamily="34" charset="0"/>
            </a:endParaRPr>
          </a:p>
        </p:txBody>
      </p:sp>
      <p:sp>
        <p:nvSpPr>
          <p:cNvPr id="5" name="文字方塊 4">
            <a:extLst>
              <a:ext uri="{FF2B5EF4-FFF2-40B4-BE49-F238E27FC236}">
                <a16:creationId xmlns:a16="http://schemas.microsoft.com/office/drawing/2014/main" id="{6C80A47F-EE95-43F3-AA60-D1B709D7462A}"/>
              </a:ext>
            </a:extLst>
          </p:cNvPr>
          <p:cNvSpPr txBox="1"/>
          <p:nvPr/>
        </p:nvSpPr>
        <p:spPr>
          <a:xfrm>
            <a:off x="550720" y="1012169"/>
            <a:ext cx="7604566" cy="1354217"/>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zh-TW" altLang="en-US" sz="2400" b="1" dirty="0">
                <a:solidFill>
                  <a:srgbClr val="FF0000"/>
                </a:solidFill>
                <a:latin typeface="標楷體" panose="03000509000000000000" pitchFamily="65" charset="-120"/>
                <a:ea typeface="標楷體" panose="03000509000000000000" pitchFamily="65" charset="-120"/>
              </a:rPr>
              <a:t>偵測相似度</a:t>
            </a:r>
            <a:endParaRPr lang="en-US" altLang="zh-TW" sz="2400" b="1" dirty="0">
              <a:solidFill>
                <a:srgbClr val="FF0000"/>
              </a:solidFill>
              <a:latin typeface="標楷體" panose="03000509000000000000" pitchFamily="65" charset="-120"/>
              <a:ea typeface="標楷體" panose="03000509000000000000" pitchFamily="65" charset="-120"/>
            </a:endParaRPr>
          </a:p>
          <a:p>
            <a:pPr marL="342900" indent="-342900">
              <a:spcBef>
                <a:spcPts val="600"/>
              </a:spcBef>
              <a:buFont typeface="Arial" panose="020B0604020202020204" pitchFamily="34" charset="0"/>
              <a:buChar char="•"/>
            </a:pPr>
            <a:r>
              <a:rPr lang="zh-TW" altLang="en-US" sz="2400" b="1" dirty="0">
                <a:solidFill>
                  <a:srgbClr val="FF0000"/>
                </a:solidFill>
                <a:latin typeface="標楷體" panose="03000509000000000000" pitchFamily="65" charset="-120"/>
                <a:ea typeface="標楷體" panose="03000509000000000000" pitchFamily="65" charset="-120"/>
              </a:rPr>
              <a:t>百分比只是參考，可以作為是否人工檢視的門檻</a:t>
            </a:r>
            <a:endParaRPr lang="en-US" altLang="zh-TW" sz="2400" b="1" dirty="0">
              <a:solidFill>
                <a:srgbClr val="FF0000"/>
              </a:solidFill>
              <a:latin typeface="標楷體" panose="03000509000000000000" pitchFamily="65" charset="-120"/>
              <a:ea typeface="標楷體" panose="03000509000000000000" pitchFamily="65" charset="-120"/>
            </a:endParaRPr>
          </a:p>
          <a:p>
            <a:pPr marL="342900" indent="-342900">
              <a:spcBef>
                <a:spcPts val="600"/>
              </a:spcBef>
              <a:buFont typeface="Arial" panose="020B0604020202020204" pitchFamily="34" charset="0"/>
              <a:buChar char="•"/>
            </a:pPr>
            <a:r>
              <a:rPr lang="zh-TW" altLang="en-US" sz="2400" b="1" dirty="0">
                <a:solidFill>
                  <a:srgbClr val="FF0000"/>
                </a:solidFill>
                <a:latin typeface="標楷體" panose="03000509000000000000" pitchFamily="65" charset="-120"/>
                <a:ea typeface="標楷體" panose="03000509000000000000" pitchFamily="65" charset="-120"/>
              </a:rPr>
              <a:t>重點在於相似文字在文章中的重要性</a:t>
            </a:r>
          </a:p>
        </p:txBody>
      </p:sp>
    </p:spTree>
    <p:extLst>
      <p:ext uri="{BB962C8B-B14F-4D97-AF65-F5344CB8AC3E}">
        <p14:creationId xmlns:p14="http://schemas.microsoft.com/office/powerpoint/2010/main" val="176704951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theme/theme1.xml><?xml version="1.0" encoding="utf-8"?>
<a:theme xmlns:a="http://schemas.openxmlformats.org/drawingml/2006/main" name="Office 佈景主題">
  <a:themeElements>
    <a:clrScheme name="藍色">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5849</TotalTime>
  <Words>5706</Words>
  <Application>Microsoft Office PowerPoint</Application>
  <PresentationFormat>寬螢幕</PresentationFormat>
  <Paragraphs>366</Paragraphs>
  <Slides>48</Slides>
  <Notes>1</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48</vt:i4>
      </vt:variant>
    </vt:vector>
  </HeadingPairs>
  <TitlesOfParts>
    <vt:vector size="60" baseType="lpstr">
      <vt:lpstr>-apple-system</vt:lpstr>
      <vt:lpstr>Arial Unicode MS</vt:lpstr>
      <vt:lpstr>Baskerville-eText</vt:lpstr>
      <vt:lpstr>等线</vt:lpstr>
      <vt:lpstr>Microsoft YaHei</vt:lpstr>
      <vt:lpstr>新細明體</vt:lpstr>
      <vt:lpstr>標楷體</vt:lpstr>
      <vt:lpstr>Arial</vt:lpstr>
      <vt:lpstr>Calibri</vt:lpstr>
      <vt:lpstr>Calibri Light</vt:lpstr>
      <vt:lpstr>Times New Roman</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孫以瀚</dc:creator>
  <cp:lastModifiedBy>孫以瀚</cp:lastModifiedBy>
  <cp:revision>101</cp:revision>
  <dcterms:created xsi:type="dcterms:W3CDTF">2021-10-16T08:11:25Z</dcterms:created>
  <dcterms:modified xsi:type="dcterms:W3CDTF">2023-05-17T13:50:16Z</dcterms:modified>
</cp:coreProperties>
</file>